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3CB0A-C719-2DDE-3111-D1D37362A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0B853F-4251-736D-EAB6-2D4A61765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A87433-E1ED-5A16-2E7B-545DF26B8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50C04D-7393-2FCA-209E-48748A9E3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5DD045-BEA9-3DBB-C8B5-9901F2181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56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5635C-7068-5D5E-5442-EC0F1F21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35E750-3054-B54C-4243-94A61D908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84C8CC-1B17-B896-47FD-54D5CA90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9BB430-93E4-8369-A8B6-579603132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7A7DF7-A171-C777-80C2-E67252E99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95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6EB87-0A75-81D5-7B54-E516874D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4826EE-7135-DE40-4FCE-DB2BA6076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57538C-557E-78DE-2309-DB818BC68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F0AEB7-F6B5-4AD8-12C7-F71DBDD54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B8FA09-576C-36A8-4FC4-9FEEF3F85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25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D9B6FA-F288-00CA-3A52-F131F1480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772DFA-0F15-0070-53DF-C9A771888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CF1F5F-AF52-CEB9-7544-53640382A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453B9C-0767-81BA-66D6-7500D0D6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F3718D-A80B-B0D4-EBA9-2533D59E6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8D10E6-34BD-E35A-B2AD-7206814D4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9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F9912-A995-3399-FBCD-207CA15A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7BC54B-5C5C-B84B-86B6-E8989100E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23E621-BD2E-D563-96C8-7B05DB5B9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84CDEA-A480-2949-39CD-82626B208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A6EDC99-D9E3-B555-68A1-9C3273A6F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F1CA73C-D2AF-593E-AD12-5AAB42B7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8BA290E-63AD-4125-3BBA-90DA2DAAB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6882C7E-8EE9-3C20-7FB9-F09ED0546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29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28639-88C4-0873-A734-16AEE2F95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E80A958-8EE4-9B08-1BCE-09457253D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0322191-31EB-507D-30D9-8146D19B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9963A1E-EB16-7AC3-29F1-CC45090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1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76403CF-F062-534E-795B-FDC2367BF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FDC4523-3C54-116A-C0C4-0C1B027E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8A6822-318D-BBE4-819D-A964CE6B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016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1E1DB-4E18-B08F-BD8A-46757340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6C94B-8A7F-CFBD-8586-CF9E8312D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0CCEF3-5A8C-E786-1A33-03A59C80A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FC397C-F89A-E94B-C58B-F6292E35C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F36D06-3A35-BE68-44DE-659896E9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58D2AD-A9B9-5902-9526-4DC58022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35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E247E-0B18-E325-9F3B-6A27D3175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CD11B85-61CA-1888-0065-7E65038B70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ED5793-53AE-CB57-5FA1-37FFD1DBE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AA1402-F7BB-1035-E6DC-6557DE758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B332FB-931A-4CDF-7C20-DDCBF0CF9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717E13-107D-484A-9E7F-8EF2234D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96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99392-C84F-22C9-578D-B4765923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469DB2-1DC4-6761-8A57-010BE0891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9CF7B-CFFF-B9ED-5E5A-B640F94A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FCA715-5293-7C83-01D5-107857684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7CAA99-0508-92EA-A7AA-93252A4C5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011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243EBB-63D5-BA14-64F9-957DCA931E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1701773-BD9D-EFF5-E697-635B051B8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230DBD-55AC-7ADF-448C-C409EA73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6B5400-3269-35A5-8B0C-C5406AA2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BB5A38-1E91-DEF5-F35B-E9366881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69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587B8C4-BE1A-CD1F-9CA1-EDEC73377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A06DC81-10D5-3252-B2D5-636BCA7AE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E2F49D-6FC9-035F-FF09-0A91E7877A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18E8C-5012-4BA1-BAE3-A41A179AEED1}" type="datetimeFigureOut">
              <a:rPr lang="pt-BR" smtClean="0"/>
              <a:t>14/05/2026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008C5D-6BEC-7F8B-B0B1-2FE0BB8F6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318AA5-4FC1-1E0D-BBA3-69B9E61E4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A2D8BD-6646-4E50-A2CB-108171B930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24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E6632-91E7-4ACE-236B-EC62E651C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063943"/>
          </a:xfrm>
        </p:spPr>
        <p:txBody>
          <a:bodyPr/>
          <a:lstStyle/>
          <a:p>
            <a:r>
              <a:rPr lang="pt-BR" dirty="0"/>
              <a:t>SIMPLE PAST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638A0C-A4B2-CD77-45A0-3A168EB1C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234440"/>
            <a:ext cx="11430000" cy="521208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t-BR" b="1" dirty="0"/>
              <a:t>1. SIMPLE PAST: O QUE É?</a:t>
            </a:r>
          </a:p>
          <a:p>
            <a:pPr algn="just"/>
            <a:r>
              <a:rPr lang="pt-BR" dirty="0"/>
              <a:t>O </a:t>
            </a:r>
            <a:r>
              <a:rPr lang="pt-BR" dirty="0" err="1"/>
              <a:t>Simple</a:t>
            </a:r>
            <a:r>
              <a:rPr lang="pt-BR" dirty="0"/>
              <a:t> </a:t>
            </a:r>
            <a:r>
              <a:rPr lang="pt-BR" dirty="0" err="1"/>
              <a:t>Past</a:t>
            </a:r>
            <a:r>
              <a:rPr lang="pt-BR" dirty="0"/>
              <a:t> (Passado Simples) é usado para falar de ações concluídas no passado, em um momento definido (mesmo que esse momento não apareça explicitamente).</a:t>
            </a:r>
          </a:p>
          <a:p>
            <a:pPr algn="just"/>
            <a:r>
              <a:rPr lang="pt-BR" dirty="0"/>
              <a:t>• A ação começou e terminou no passado.</a:t>
            </a:r>
          </a:p>
          <a:p>
            <a:pPr algn="just"/>
            <a:r>
              <a:rPr lang="pt-BR" dirty="0"/>
              <a:t>• Não está acontecendo mais agora.</a:t>
            </a:r>
          </a:p>
          <a:p>
            <a:pPr algn="just"/>
            <a:r>
              <a:rPr lang="pt-BR" dirty="0"/>
              <a:t>• É muito comum vir acompanhado de marcadores temporais: </a:t>
            </a:r>
            <a:r>
              <a:rPr lang="pt-BR" dirty="0" err="1"/>
              <a:t>yesterday</a:t>
            </a:r>
            <a:r>
              <a:rPr lang="pt-BR" dirty="0"/>
              <a:t>, </a:t>
            </a:r>
            <a:r>
              <a:rPr lang="pt-BR" dirty="0" err="1"/>
              <a:t>last</a:t>
            </a:r>
            <a:r>
              <a:rPr lang="pt-BR" dirty="0"/>
              <a:t> </a:t>
            </a:r>
            <a:r>
              <a:rPr lang="pt-BR" dirty="0" err="1"/>
              <a:t>week</a:t>
            </a:r>
            <a:r>
              <a:rPr lang="pt-BR" dirty="0"/>
              <a:t>, </a:t>
            </a:r>
            <a:r>
              <a:rPr lang="pt-BR" dirty="0" err="1"/>
              <a:t>two</a:t>
            </a:r>
            <a:r>
              <a:rPr lang="pt-BR" dirty="0"/>
              <a:t> </a:t>
            </a:r>
            <a:r>
              <a:rPr lang="pt-BR" dirty="0" err="1"/>
              <a:t>years</a:t>
            </a:r>
            <a:r>
              <a:rPr lang="pt-BR" dirty="0"/>
              <a:t> </a:t>
            </a:r>
            <a:r>
              <a:rPr lang="pt-BR" dirty="0" err="1"/>
              <a:t>ago</a:t>
            </a:r>
            <a:r>
              <a:rPr lang="pt-BR" dirty="0"/>
              <a:t>, in 2010, etc.</a:t>
            </a:r>
          </a:p>
          <a:p>
            <a:pPr algn="just"/>
            <a:r>
              <a:rPr lang="pt-BR" dirty="0"/>
              <a:t>Exemplos:</a:t>
            </a:r>
          </a:p>
          <a:p>
            <a:pPr algn="just"/>
            <a:r>
              <a:rPr lang="pt-BR" dirty="0"/>
              <a:t>• She </a:t>
            </a:r>
            <a:r>
              <a:rPr lang="pt-BR" dirty="0" err="1"/>
              <a:t>visited</a:t>
            </a:r>
            <a:r>
              <a:rPr lang="pt-BR" dirty="0"/>
              <a:t> </a:t>
            </a:r>
            <a:r>
              <a:rPr lang="pt-BR" dirty="0" err="1"/>
              <a:t>her</a:t>
            </a:r>
            <a:r>
              <a:rPr lang="pt-BR" dirty="0"/>
              <a:t> </a:t>
            </a:r>
            <a:r>
              <a:rPr lang="pt-BR" dirty="0" err="1"/>
              <a:t>grandparents</a:t>
            </a:r>
            <a:r>
              <a:rPr lang="pt-BR" dirty="0"/>
              <a:t> </a:t>
            </a:r>
            <a:r>
              <a:rPr lang="pt-BR" dirty="0" err="1"/>
              <a:t>last</a:t>
            </a:r>
            <a:r>
              <a:rPr lang="pt-BR" dirty="0"/>
              <a:t> weekend.</a:t>
            </a:r>
          </a:p>
          <a:p>
            <a:pPr algn="just"/>
            <a:r>
              <a:rPr lang="pt-BR" dirty="0"/>
              <a:t> (Ela visitou os avós no fim de semana passado.)</a:t>
            </a:r>
          </a:p>
          <a:p>
            <a:pPr algn="just"/>
            <a:r>
              <a:rPr lang="pt-BR" dirty="0"/>
              <a:t>• They </a:t>
            </a:r>
            <a:r>
              <a:rPr lang="pt-BR" dirty="0" err="1"/>
              <a:t>went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cinema </a:t>
            </a:r>
            <a:r>
              <a:rPr lang="pt-BR" dirty="0" err="1"/>
              <a:t>yesterday</a:t>
            </a:r>
            <a:r>
              <a:rPr lang="pt-BR" dirty="0"/>
              <a:t>.</a:t>
            </a:r>
          </a:p>
          <a:p>
            <a:pPr algn="just"/>
            <a:r>
              <a:rPr lang="pt-BR" dirty="0"/>
              <a:t> (Eles foram ao cinema ontem.)</a:t>
            </a:r>
          </a:p>
          <a:p>
            <a:pPr algn="just"/>
            <a:r>
              <a:rPr lang="pt-BR" dirty="0"/>
              <a:t>• </a:t>
            </a:r>
            <a:r>
              <a:rPr lang="pt-BR" dirty="0" err="1"/>
              <a:t>We</a:t>
            </a:r>
            <a:r>
              <a:rPr lang="pt-BR" dirty="0"/>
              <a:t> </a:t>
            </a:r>
            <a:r>
              <a:rPr lang="pt-BR" dirty="0" err="1"/>
              <a:t>studied</a:t>
            </a:r>
            <a:r>
              <a:rPr lang="pt-BR" dirty="0"/>
              <a:t> </a:t>
            </a:r>
            <a:r>
              <a:rPr lang="pt-BR" dirty="0" err="1"/>
              <a:t>English</a:t>
            </a:r>
            <a:r>
              <a:rPr lang="pt-BR" dirty="0"/>
              <a:t> </a:t>
            </a:r>
            <a:r>
              <a:rPr lang="pt-BR" dirty="0" err="1"/>
              <a:t>two</a:t>
            </a:r>
            <a:r>
              <a:rPr lang="pt-BR" dirty="0"/>
              <a:t> hours ago.</a:t>
            </a:r>
          </a:p>
          <a:p>
            <a:pPr algn="just"/>
            <a:r>
              <a:rPr lang="pt-BR" dirty="0"/>
              <a:t> (Nós estudamos inglês há duas horas.)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1119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E6E4C-0CAF-3653-5F25-B452D4F15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0679"/>
            <a:ext cx="10515600" cy="640715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2. VERBOS REGULARES NO SIMPLE PAST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493B6E-3489-46D9-3DC6-E39B0E19C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822960"/>
            <a:ext cx="11849100" cy="6035040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Os </a:t>
            </a:r>
            <a:r>
              <a:rPr lang="pt-BR" sz="3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verbos regulares</a:t>
            </a: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formam o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Past</a:t>
            </a: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com </a:t>
            </a:r>
            <a:r>
              <a:rPr lang="pt-BR" sz="3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-</a:t>
            </a:r>
            <a:r>
              <a:rPr lang="pt-BR" sz="3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ed</a:t>
            </a: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(ou apenas </a:t>
            </a:r>
            <a:r>
              <a:rPr lang="pt-BR" sz="3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-d</a:t>
            </a: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).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5900" b="1" dirty="0">
                <a:effectLst/>
                <a:latin typeface="Helvetica" panose="020B0604020202020204" pitchFamily="34" charset="0"/>
              </a:rPr>
              <a:t>2.1. Formação básica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play →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work</a:t>
            </a: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worked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clean →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cleaned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talk</a:t>
            </a: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talked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open → </a:t>
            </a:r>
            <a:r>
              <a:rPr lang="pt-BR" sz="3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opened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 em frases: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soccer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watched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worked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hard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3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415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6DC16-231A-C115-AA5D-7544212E2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20DDA1-9D1E-CBD6-3FDF-E7389CD79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82880"/>
            <a:ext cx="10881360" cy="6332220"/>
          </a:xfrm>
        </p:spPr>
        <p:txBody>
          <a:bodyPr>
            <a:normAutofit fontScale="55000" lnSpcReduction="20000"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4800" b="1" dirty="0">
                <a:effectLst/>
                <a:latin typeface="Helvetica" panose="020B0604020202020204" pitchFamily="34" charset="0"/>
              </a:rPr>
              <a:t>2.2. Regras de ortografia importantes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Verbo termina em “e”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acrescenta só </a:t>
            </a: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-d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live →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lived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love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loved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like →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likedExemplo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lived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 São Paulo in 2010.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Verbo termina em consoante + “y”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troca o </a:t>
            </a: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por </a:t>
            </a: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</a:t>
            </a: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-</a:t>
            </a:r>
            <a:r>
              <a:rPr lang="pt-BR" sz="4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ed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study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try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tried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carry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4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carriedExemplo</a:t>
            </a: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653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FD001-69C0-53BD-FEE6-10689A4F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F61B3D-BC09-8907-FB67-407BE13E4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Verbo curto CVC (consoante + vogal + consoante)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(geralmente uma sílaba) → dobra a última consoante + </a:t>
            </a:r>
            <a:r>
              <a:rPr lang="pt-BR" sz="7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-</a:t>
            </a:r>
            <a:r>
              <a:rPr lang="pt-BR" sz="72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stop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stopped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plan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planned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hop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hopped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planned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trip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Verbo termina em vogal + “y”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acrescenta apenas </a:t>
            </a:r>
            <a:r>
              <a:rPr lang="pt-BR" sz="7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-</a:t>
            </a:r>
            <a:r>
              <a:rPr lang="pt-BR" sz="72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play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enjoy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enjoyed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enjoyed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Saturday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OBS.: Em inglês britânico, alguns verbos com duas sílabas também dobram a consoante dependendo da tonicidade (ex.: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travelled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). Em inglês americano: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traveled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2423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A5BFE-566E-14E0-1C72-7B0A7BEAA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75420C-CAA4-C12C-48E0-B3DEBB6DC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Verbo termina em vogal + “y”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acrescenta apenas </a:t>
            </a:r>
            <a:r>
              <a:rPr lang="pt-BR" sz="7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-</a:t>
            </a:r>
            <a:r>
              <a:rPr lang="pt-BR" sz="72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play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enjoy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enjoyed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enjoyed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Saturday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OBS.: Em inglês britânico, alguns verbos com duas sílabas também dobram a consoante dependendo da tonicidade (ex.: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travelled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). Em inglês americano: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traveled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1580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6AD7A-E85D-B7C8-D4E7-5119C46E2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9D43C9-A945-8DC9-BCD3-DC275DF29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b="1" dirty="0"/>
              <a:t>3. VERBOS IRREGULARES NO SIMPLE PAST</a:t>
            </a:r>
          </a:p>
          <a:p>
            <a:r>
              <a:rPr lang="pt-BR" sz="1800" dirty="0"/>
              <a:t>Os </a:t>
            </a:r>
            <a:r>
              <a:rPr lang="pt-BR" sz="1800" b="1" dirty="0"/>
              <a:t>verbos irregulares</a:t>
            </a:r>
            <a:r>
              <a:rPr lang="pt-BR" sz="1800" dirty="0"/>
              <a:t> NÃO seguem uma regra como -ed. A forma do passado muda e precisa ser </a:t>
            </a:r>
            <a:r>
              <a:rPr lang="pt-BR" sz="1800" b="1" dirty="0"/>
              <a:t>memorizada</a:t>
            </a:r>
            <a:r>
              <a:rPr lang="pt-BR" sz="1800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FB62BDC-72B0-0B53-D67B-D7310A062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869823"/>
              </p:ext>
            </p:extLst>
          </p:nvPr>
        </p:nvGraphicFramePr>
        <p:xfrm>
          <a:off x="629587" y="809469"/>
          <a:ext cx="10553076" cy="590613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517692">
                  <a:extLst>
                    <a:ext uri="{9D8B030D-6E8A-4147-A177-3AD203B41FA5}">
                      <a16:colId xmlns:a16="http://schemas.microsoft.com/office/drawing/2014/main" val="182424079"/>
                    </a:ext>
                  </a:extLst>
                </a:gridCol>
                <a:gridCol w="3517692">
                  <a:extLst>
                    <a:ext uri="{9D8B030D-6E8A-4147-A177-3AD203B41FA5}">
                      <a16:colId xmlns:a16="http://schemas.microsoft.com/office/drawing/2014/main" val="3188874689"/>
                    </a:ext>
                  </a:extLst>
                </a:gridCol>
                <a:gridCol w="3517692">
                  <a:extLst>
                    <a:ext uri="{9D8B030D-6E8A-4147-A177-3AD203B41FA5}">
                      <a16:colId xmlns:a16="http://schemas.microsoft.com/office/drawing/2014/main" val="2519632839"/>
                    </a:ext>
                  </a:extLst>
                </a:gridCol>
              </a:tblGrid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 dirty="0">
                          <a:effectLst/>
                        </a:rPr>
                        <a:t>Base </a:t>
                      </a:r>
                      <a:r>
                        <a:rPr lang="pt-BR" sz="1100" dirty="0" err="1">
                          <a:effectLst/>
                        </a:rPr>
                        <a:t>Form</a:t>
                      </a:r>
                      <a:endParaRPr lang="pt-BR" sz="1100" dirty="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Simple Past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Português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715917738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was / were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ser / estar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008551132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begin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began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começar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4285928169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break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broke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quebrar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127065313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bring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brought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trazer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87071045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build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built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construir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265368135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buy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bought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comprar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3339007373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come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came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vir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613345263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do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did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fazer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453202683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drink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drank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beber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4093800454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 dirty="0" err="1">
                          <a:effectLst/>
                        </a:rPr>
                        <a:t>eat</a:t>
                      </a:r>
                      <a:endParaRPr lang="pt-BR" sz="1100" dirty="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ate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comer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705852525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feel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felt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sentir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421721242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find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found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encontrar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189674401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get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got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conseguir / obter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132503012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give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gave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 dirty="0">
                          <a:effectLst/>
                        </a:rPr>
                        <a:t>dar</a:t>
                      </a:r>
                      <a:endParaRPr lang="pt-BR" sz="1100" dirty="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706339466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go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went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ir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4207096923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have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had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ter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206928631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know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knew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saber / conhecer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888549609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make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made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fazer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036812511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read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read (“red”)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ler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097912967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say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said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 dirty="0">
                          <a:effectLst/>
                        </a:rPr>
                        <a:t>dizer</a:t>
                      </a:r>
                      <a:endParaRPr lang="pt-BR" sz="1100" dirty="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043243539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 dirty="0" err="1">
                          <a:effectLst/>
                        </a:rPr>
                        <a:t>see</a:t>
                      </a:r>
                      <a:endParaRPr lang="pt-BR" sz="1100" dirty="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saw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ver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2206480287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speak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spoke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falar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978024522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take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took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pegar / levar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197435748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think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thought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pensar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3851258535"/>
                  </a:ext>
                </a:extLst>
              </a:tr>
              <a:tr h="227159"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write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>
                          <a:effectLst/>
                        </a:rPr>
                        <a:t>wrote</a:t>
                      </a:r>
                      <a:endParaRPr lang="pt-BR" sz="110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pt-BR" sz="1100" dirty="0">
                          <a:effectLst/>
                        </a:rPr>
                        <a:t>escrever</a:t>
                      </a:r>
                      <a:endParaRPr lang="pt-BR" sz="1100" dirty="0">
                        <a:effectLst/>
                        <a:latin typeface="Helvetica" panose="020B0604020202020204" pitchFamily="34" charset="0"/>
                        <a:ea typeface="Helvetica" panose="020B0604020202020204" pitchFamily="34" charset="0"/>
                      </a:endParaRPr>
                    </a:p>
                  </a:txBody>
                  <a:tcPr marL="6339" marR="6339" marT="0" marB="0"/>
                </a:tc>
                <a:extLst>
                  <a:ext uri="{0D108BD9-81ED-4DB2-BD59-A6C34878D82A}">
                    <a16:rowId xmlns:a16="http://schemas.microsoft.com/office/drawing/2014/main" val="3487024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253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19996-4AC8-5DF4-A74B-954B955EB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45739A-89B6-B935-2BEE-0669A3EBE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" y="754380"/>
            <a:ext cx="10424160" cy="5417820"/>
          </a:xfrm>
        </p:spPr>
        <p:txBody>
          <a:bodyPr>
            <a:normAutofit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4000" b="1" dirty="0">
                <a:effectLst/>
                <a:latin typeface="Helvetica" panose="020B0604020202020204" pitchFamily="34" charset="0"/>
              </a:rPr>
              <a:t>3.2. Exemplos com verbos irregulares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park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ate pizza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saw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him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supermarket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two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days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ago.</a:t>
            </a:r>
            <a:endParaRPr lang="pt-BR" sz="3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had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wrote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3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letter</a:t>
            </a:r>
            <a:r>
              <a:rPr lang="pt-BR" sz="3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 2019.</a:t>
            </a:r>
            <a:endParaRPr lang="pt-BR" sz="3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3316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4F5F7-B813-744A-609A-7BBB841F0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F2D558-37FF-8139-3BDC-CF283D1CA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457200"/>
            <a:ext cx="11704320" cy="6195060"/>
          </a:xfrm>
        </p:spPr>
        <p:txBody>
          <a:bodyPr>
            <a:normAutofit fontScale="55000" lnSpcReduction="20000"/>
          </a:bodyPr>
          <a:lstStyle/>
          <a:p>
            <a:pPr algn="just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5400" b="1" dirty="0">
                <a:effectLst/>
                <a:latin typeface="Helvetica" panose="020B0604020202020204" pitchFamily="34" charset="0"/>
              </a:rPr>
              <a:t>4. ESTRUTURA DAS FRASES NO SIMPLE PAST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4800" b="1" dirty="0">
                <a:effectLst/>
                <a:latin typeface="Helvetica" panose="020B0604020202020204" pitchFamily="34" charset="0"/>
              </a:rPr>
              <a:t>4.1. Frases afirmativas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Estrutura: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Sujeito + verbo no </a:t>
            </a:r>
            <a:r>
              <a:rPr lang="pt-BR" sz="4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Past</a:t>
            </a:r>
            <a:r>
              <a:rPr lang="pt-BR" sz="4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complemento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Com verbo regular: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soccer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watched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great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Com verbo irregular: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Monday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had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an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important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test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4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4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246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3422B-2A00-8522-5AB4-6A5BA1EAD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A9CBB3-8BD4-32B4-D3AD-75F7260B8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457200"/>
            <a:ext cx="11704320" cy="6195060"/>
          </a:xfrm>
        </p:spPr>
        <p:txBody>
          <a:bodyPr>
            <a:normAutofit fontScale="55000" lnSpcReduction="20000"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6600" b="1" dirty="0">
                <a:effectLst/>
                <a:latin typeface="Helvetica" panose="020B0604020202020204" pitchFamily="34" charset="0"/>
              </a:rPr>
              <a:t>4.2. Frases negativas com DID NOT (DIDN’T)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5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Para </a:t>
            </a:r>
            <a:r>
              <a:rPr lang="pt-BR" sz="5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todos os verbos</a:t>
            </a:r>
            <a:r>
              <a:rPr lang="pt-BR" sz="5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exceto o verbo </a:t>
            </a:r>
            <a:r>
              <a:rPr lang="pt-BR" sz="5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5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</a:t>
            </a:r>
            <a:r>
              <a:rPr lang="pt-BR" sz="5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usamos o auxiliar </a:t>
            </a:r>
            <a:r>
              <a:rPr lang="pt-BR" sz="5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5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no passado.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5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Estrutura:</a:t>
            </a:r>
            <a:endParaRPr lang="pt-BR" sz="5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5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Sujeito + </a:t>
            </a:r>
            <a:r>
              <a:rPr lang="pt-BR" sz="5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5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not</a:t>
            </a:r>
            <a:r>
              <a:rPr lang="pt-BR" sz="5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</a:t>
            </a:r>
            <a:r>
              <a:rPr lang="pt-BR" sz="5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5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+ verbo na forma base + complemento</a:t>
            </a:r>
            <a:endParaRPr lang="pt-BR" sz="5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uncle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5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go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gym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5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5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5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5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145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BDB7E-0A85-8836-EB39-8C1FB1932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84B8FC-C0AB-8792-4177-DE4D1C72C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Regras importantes: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not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já está no passado.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O verbo principal fica na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forma base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(sem -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sem forma irregular).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Errado: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Certo: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go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Mais exemplos: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Afirmativa: 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for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test.</a:t>
            </a:r>
            <a:b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Negativa: 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study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for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test.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Afirmativa: 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 ate pizza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Negativa: 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eat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pizza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3096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86386-4BA9-852E-0898-B1642F9A2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1F2BCD-CE73-1794-95A0-74B5BF593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>
            <a:normAutofit fontScale="25000" lnSpcReduction="20000"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8000" b="1" dirty="0">
                <a:effectLst/>
                <a:latin typeface="Helvetica" panose="020B0604020202020204" pitchFamily="34" charset="0"/>
              </a:rPr>
              <a:t>4.3. Frases interrogativas com DID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Estrutura: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sujeito + verbo na forma base + complemento + ?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your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uncle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go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gym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Novamente: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indica passado.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O verbo principal fica na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forma base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(go,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eat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study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Exemplos: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Afirmativa: 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Interrogativa: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study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Afirmativa: 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park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Sunday.</a:t>
            </a:r>
            <a:b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Interrogativa: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go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park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Sunday?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1881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414EE-9132-E3F6-64FC-F864E0C07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0E9B14-B5FE-0E43-E525-CD095E6DD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>
            <a:normAutofit fontScale="25000" lnSpcReduction="20000"/>
          </a:bodyPr>
          <a:lstStyle/>
          <a:p>
            <a:pPr algn="just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9600" b="1" dirty="0">
                <a:effectLst/>
                <a:latin typeface="Helvetica" panose="020B0604020202020204" pitchFamily="34" charset="0"/>
              </a:rPr>
              <a:t>5. O VERBO TO BE NO SIMPLE PAST: WAS / WERE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 verbo </a:t>
            </a:r>
            <a:r>
              <a:rPr lang="pt-BR" sz="8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8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é especial. No passado, ele não usa </a:t>
            </a:r>
            <a:r>
              <a:rPr lang="pt-BR" sz="8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para formar negativa ou interrogativa.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9600" b="1" dirty="0">
                <a:effectLst/>
                <a:latin typeface="Helvetica" panose="020B0604020202020204" pitchFamily="34" charset="0"/>
              </a:rPr>
              <a:t>5.1. Formas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8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I,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it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8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9600" b="1" dirty="0">
                <a:effectLst/>
                <a:latin typeface="Helvetica" panose="020B0604020202020204" pitchFamily="34" charset="0"/>
              </a:rPr>
              <a:t>5.2. Uso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Usamos </a:t>
            </a:r>
            <a:r>
              <a:rPr lang="pt-BR" sz="8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8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/</a:t>
            </a:r>
            <a:r>
              <a:rPr lang="pt-BR" sz="8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para falar de: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estados (feliz, triste, cansado)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condições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localizações (em casa, na escola)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identidade (aluno, professor, médico)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datas e fatos no passado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6629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FCC91-5C9F-17D9-A0DE-8B04B4060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824D39-C35A-E36E-EDAC-C6A9148E5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2">
            <a:normAutofit fontScale="32500" lnSpcReduction="20000"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pt-BR" sz="8000" b="1" dirty="0">
                <a:effectLst/>
                <a:latin typeface="Helvetica" panose="020B0604020202020204" pitchFamily="34" charset="0"/>
              </a:rPr>
              <a:t>Negativa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Sujeito + </a:t>
            </a:r>
            <a:r>
              <a:rPr lang="pt-BR" sz="62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6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/</a:t>
            </a:r>
            <a:r>
              <a:rPr lang="pt-BR" sz="62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6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</a:t>
            </a:r>
            <a:r>
              <a:rPr lang="pt-BR" sz="62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not</a:t>
            </a:r>
            <a:r>
              <a:rPr lang="pt-BR" sz="6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complemento</a:t>
            </a:r>
            <a:endParaRPr lang="pt-BR" sz="6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Formas contraídas: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not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wasn’t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not</a:t>
            </a: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→ </a:t>
            </a:r>
            <a:r>
              <a:rPr lang="pt-BR" sz="8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weren’t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80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80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wasn’t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tired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wasn’t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home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It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wasn’t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cold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weren’t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weren’t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class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Monday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weren’t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ready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for </a:t>
            </a:r>
            <a:r>
              <a:rPr lang="pt-BR" sz="8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8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test.</a:t>
            </a:r>
            <a:endParaRPr lang="pt-BR" sz="8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2550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76414-4BC8-4A02-4A3B-B38F3125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09B618-34E0-1E1B-8866-E0173EA33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>
            <a:normAutofit fontScale="40000" lnSpcReduction="20000"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pt-BR" sz="9600" b="1" dirty="0">
                <a:effectLst/>
                <a:latin typeface="Helvetica" panose="020B0604020202020204" pitchFamily="34" charset="0"/>
              </a:rPr>
              <a:t>Interrogativa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/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sujeito + complemento + 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home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it cold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happy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with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news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late for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meeting?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7544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7A48C-ACE5-64E8-A2CE-A6EEEA615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224A0A-935D-E66C-8CC9-DE50DA1E3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>
            <a:normAutofit fontScale="32500" lnSpcReduction="20000"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9600" b="1" dirty="0">
                <a:effectLst/>
                <a:latin typeface="Helvetica" panose="020B0604020202020204" pitchFamily="34" charset="0"/>
              </a:rPr>
              <a:t>5.4. </a:t>
            </a:r>
            <a:r>
              <a:rPr lang="pt-BR" sz="9600" b="1" dirty="0" err="1">
                <a:effectLst/>
                <a:latin typeface="Helvetica" panose="020B0604020202020204" pitchFamily="34" charset="0"/>
              </a:rPr>
              <a:t>Did</a:t>
            </a:r>
            <a:r>
              <a:rPr lang="pt-BR" sz="9600" b="1" dirty="0">
                <a:effectLst/>
                <a:latin typeface="Helvetica" panose="020B0604020202020204" pitchFamily="34" charset="0"/>
              </a:rPr>
              <a:t> x </a:t>
            </a:r>
            <a:r>
              <a:rPr lang="pt-BR" sz="9600" b="1" dirty="0" err="1">
                <a:effectLst/>
                <a:latin typeface="Helvetica" panose="020B0604020202020204" pitchFamily="34" charset="0"/>
              </a:rPr>
              <a:t>Was</a:t>
            </a:r>
            <a:r>
              <a:rPr lang="pt-BR" sz="9600" b="1" dirty="0">
                <a:effectLst/>
                <a:latin typeface="Helvetica" panose="020B0604020202020204" pitchFamily="34" charset="0"/>
              </a:rPr>
              <a:t>/</a:t>
            </a:r>
            <a:r>
              <a:rPr lang="pt-BR" sz="9600" b="1" dirty="0" err="1">
                <a:effectLst/>
                <a:latin typeface="Helvetica" panose="020B0604020202020204" pitchFamily="34" charset="0"/>
              </a:rPr>
              <a:t>Were</a:t>
            </a:r>
            <a:endParaRPr lang="pt-BR" sz="9600" b="1" dirty="0">
              <a:effectLst/>
              <a:latin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Use 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com </a:t>
            </a: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verbos de ação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go, play, </a:t>
            </a:r>
            <a:r>
              <a:rPr lang="pt-BR" sz="9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eat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9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study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9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work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9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9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9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etc.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Use 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/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com o verbo 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(ser/estar).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Nunca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misture 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com 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9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/</a:t>
            </a:r>
            <a:r>
              <a:rPr lang="pt-BR" sz="9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Errado: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happy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b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Certo: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happy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Errado: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home?</a:t>
            </a:r>
            <a:b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9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Certo: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9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9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home?</a:t>
            </a:r>
            <a:endParaRPr lang="pt-BR" sz="9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4377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DC43B-F410-FD5E-F280-C712F7381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7DC629-DCE4-6B1D-7C53-49BB83FAF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/>
          </a:bodyPr>
          <a:lstStyle/>
          <a:p>
            <a:pPr algn="ctr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</a:rPr>
              <a:t>6. MARCADORES TEMPORAIS DO PASSADO (TIME EXPRESSIONS)</a:t>
            </a:r>
          </a:p>
          <a:p>
            <a:pPr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Os marcadores temporais mostram </a:t>
            </a:r>
            <a:r>
              <a:rPr lang="pt-BR" sz="1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quando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ação aconteceu. São muito importantes no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Past.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1400" b="1" dirty="0">
                <a:effectLst/>
                <a:latin typeface="Helvetica" panose="020B0604020202020204" pitchFamily="34" charset="0"/>
              </a:rPr>
              <a:t>6.1. YESTERDAY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“</a:t>
            </a:r>
            <a:r>
              <a:rPr lang="pt-BR" sz="1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14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” = ontem</a:t>
            </a:r>
            <a:endParaRPr lang="pt-BR" sz="1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Geralmente aparece no fim da frase: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1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r>
              <a:rPr lang="pt-BR" sz="1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1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1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(Eu estudei inglês ontem.)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1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called</a:t>
            </a:r>
            <a:r>
              <a:rPr lang="pt-BR" sz="1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me </a:t>
            </a:r>
            <a:r>
              <a:rPr lang="pt-BR" sz="14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14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(Ela me ligou ontem.)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Variações: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morning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(ontem de manhã)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afternoon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(ontem à tarde)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evening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(ontem à noite)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1625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747E9-DA05-EFD1-2FA0-0EDB2ACC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C71D46-CE47-F41B-8064-4AA1A97F0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/>
          </a:bodyPr>
          <a:lstStyle/>
          <a:p>
            <a:pPr algn="ctr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</a:rPr>
              <a:t>6. MARCADORES TEMPORAIS DO PASSADO (TIME EXPRESSIONS)</a:t>
            </a:r>
          </a:p>
          <a:p>
            <a:pPr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Os marcadores temporais mostram </a:t>
            </a:r>
            <a:r>
              <a:rPr lang="pt-BR" sz="1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quando</a:t>
            </a:r>
            <a:r>
              <a:rPr lang="pt-BR" sz="1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ação aconteceu. São muito importantes no </a:t>
            </a:r>
            <a:r>
              <a:rPr lang="pt-BR" sz="1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1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Past.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</a:rPr>
              <a:t>6.1. YESTERDAY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“</a:t>
            </a:r>
            <a:r>
              <a:rPr lang="pt-BR" sz="2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” = ontem</a:t>
            </a: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Geralmente aparece no fim da frase: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(Eu estudei inglês ontem.)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called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me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(Ela me ligou ontem.)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1497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5E640-C2AF-128A-6276-0B6BECC01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9F3FD4-FE12-0EF3-2E06-948DD71B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Variações: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morning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(ontem de manhã)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afternoon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(ontem à tarde)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evening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(ontem à noite)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met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them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morning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arrived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evening</a:t>
            </a:r>
            <a:r>
              <a:rPr lang="pt-BR" sz="20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9121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17BCC-1B82-78A6-8D4C-01A74DB61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E0C50E-67F9-E47C-0A47-824A5AAF1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</a:rPr>
              <a:t>6.2. LAST + período de tempo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“</a:t>
            </a:r>
            <a:r>
              <a:rPr lang="pt-BR" sz="2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”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= passado / último(a)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Usamos "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" antes de um período de tempo: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(ontem à noite / noite passada)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(semana passada)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(mês passado)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(ano passado)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Friday (sexta-feira passada)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weekend (fim de semana passado)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4897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1629E-3759-E03A-A719-2800E51A6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FDBB07-3C8A-9F7C-CBFA-66BD67328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beach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weekend.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visited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grandparents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traveled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São Paulo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had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test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4058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FCB85-4923-FC89-F03D-B0802F66C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9A1586-278B-EB54-B96D-1AFC3C425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 fontScale="92500" lnSpcReduction="10000"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3600" b="1" dirty="0">
                <a:effectLst/>
                <a:latin typeface="Helvetica" panose="020B0604020202020204" pitchFamily="34" charset="0"/>
              </a:rPr>
              <a:t>6.3. AGO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“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”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significa “atrás” (há … tempo).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Estrutura: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time 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expression</a:t>
            </a: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a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(há uma semana)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two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(há dois dias)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three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(há três meses)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ten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(há dez anos)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a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long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time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(há muito tempo)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9115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43EB4-8487-51ED-F9B7-F76B8300E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3B9E9C-248C-AB24-F8FC-88690EA16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moved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here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two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years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ago.</a:t>
            </a:r>
            <a:endParaRPr lang="pt-BR" sz="3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called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me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five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minutes ago.</a:t>
            </a:r>
            <a:endParaRPr lang="pt-BR" sz="3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met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each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other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ten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days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ago.</a:t>
            </a:r>
            <a:endParaRPr lang="pt-BR" sz="3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0531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6A255-FA39-D1E6-5FE1-5DB435DAD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27F1B0-DB20-F5E2-0565-5BF10B630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/>
          </a:bodyPr>
          <a:lstStyle/>
          <a:p>
            <a:r>
              <a:rPr lang="pt-BR" b="1" dirty="0"/>
              <a:t>6.4. IN + YEAR (ANO)</a:t>
            </a:r>
          </a:p>
          <a:p>
            <a:r>
              <a:rPr lang="pt-BR" dirty="0"/>
              <a:t>Usamos </a:t>
            </a:r>
            <a:r>
              <a:rPr lang="pt-BR" b="1" dirty="0"/>
              <a:t>in + ano</a:t>
            </a:r>
            <a:r>
              <a:rPr lang="pt-BR" dirty="0"/>
              <a:t> para indicar um ano específico:</a:t>
            </a:r>
          </a:p>
          <a:p>
            <a:r>
              <a:rPr lang="pt-BR" dirty="0"/>
              <a:t>• in 2008, in 2010, in 2015, in 2020, etc.</a:t>
            </a:r>
          </a:p>
          <a:p>
            <a:r>
              <a:rPr lang="pt-BR" dirty="0"/>
              <a:t>Exemplos:</a:t>
            </a:r>
          </a:p>
          <a:p>
            <a:r>
              <a:rPr lang="pt-BR" i="1" dirty="0"/>
              <a:t>• I </a:t>
            </a:r>
            <a:r>
              <a:rPr lang="pt-BR" i="1" dirty="0" err="1"/>
              <a:t>was</a:t>
            </a:r>
            <a:r>
              <a:rPr lang="pt-BR" i="1" dirty="0"/>
              <a:t> </a:t>
            </a:r>
            <a:r>
              <a:rPr lang="pt-BR" i="1" dirty="0" err="1"/>
              <a:t>born</a:t>
            </a:r>
            <a:r>
              <a:rPr lang="pt-BR" i="1" dirty="0"/>
              <a:t> in 2008.</a:t>
            </a:r>
            <a:endParaRPr lang="pt-BR" dirty="0"/>
          </a:p>
          <a:p>
            <a:r>
              <a:rPr lang="pt-BR" i="1" dirty="0"/>
              <a:t>• They </a:t>
            </a:r>
            <a:r>
              <a:rPr lang="pt-BR" i="1" dirty="0" err="1"/>
              <a:t>moved</a:t>
            </a:r>
            <a:r>
              <a:rPr lang="pt-BR" i="1" dirty="0"/>
              <a:t> </a:t>
            </a:r>
            <a:r>
              <a:rPr lang="pt-BR" i="1" dirty="0" err="1"/>
              <a:t>to</a:t>
            </a:r>
            <a:r>
              <a:rPr lang="pt-BR" i="1" dirty="0"/>
              <a:t> </a:t>
            </a:r>
            <a:r>
              <a:rPr lang="pt-BR" i="1" dirty="0" err="1"/>
              <a:t>this</a:t>
            </a:r>
            <a:r>
              <a:rPr lang="pt-BR" i="1" dirty="0"/>
              <a:t> </a:t>
            </a:r>
            <a:r>
              <a:rPr lang="pt-BR" i="1" dirty="0" err="1"/>
              <a:t>city</a:t>
            </a:r>
            <a:r>
              <a:rPr lang="pt-BR" i="1" dirty="0"/>
              <a:t> in 2015.</a:t>
            </a:r>
            <a:endParaRPr lang="pt-BR" dirty="0"/>
          </a:p>
          <a:p>
            <a:r>
              <a:rPr lang="pt-BR" i="1" dirty="0"/>
              <a:t>• The </a:t>
            </a:r>
            <a:r>
              <a:rPr lang="pt-BR" i="1" dirty="0" err="1"/>
              <a:t>concert</a:t>
            </a:r>
            <a:r>
              <a:rPr lang="pt-BR" i="1" dirty="0"/>
              <a:t> </a:t>
            </a:r>
            <a:r>
              <a:rPr lang="pt-BR" i="1" dirty="0" err="1"/>
              <a:t>was</a:t>
            </a:r>
            <a:r>
              <a:rPr lang="pt-BR" i="1" dirty="0"/>
              <a:t> in 2022.</a:t>
            </a:r>
            <a:endParaRPr lang="pt-BR" dirty="0"/>
          </a:p>
          <a:p>
            <a:r>
              <a:rPr lang="pt-BR" dirty="0"/>
              <a:t>O verbo continua no </a:t>
            </a:r>
            <a:r>
              <a:rPr lang="pt-BR" dirty="0" err="1"/>
              <a:t>Simple</a:t>
            </a:r>
            <a:r>
              <a:rPr lang="pt-BR" dirty="0"/>
              <a:t> </a:t>
            </a:r>
            <a:r>
              <a:rPr lang="pt-BR" dirty="0" err="1"/>
              <a:t>Past</a:t>
            </a:r>
            <a:r>
              <a:rPr lang="pt-BR" dirty="0"/>
              <a:t>, e o </a:t>
            </a:r>
            <a:r>
              <a:rPr lang="pt-BR" b="1" dirty="0"/>
              <a:t>in + YEAR (ano)</a:t>
            </a:r>
            <a:r>
              <a:rPr lang="pt-BR" dirty="0"/>
              <a:t> indica quando a ação aconteceu.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69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1E730-6982-9914-26F9-3892641F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8CA113-9435-56AC-83ED-B04829FA6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32220"/>
          </a:xfrm>
        </p:spPr>
        <p:txBody>
          <a:bodyPr numCol="1">
            <a:normAutofit fontScale="55000" lnSpcReduction="20000"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3600" b="1" dirty="0">
                <a:effectLst/>
                <a:latin typeface="Helvetica" panose="020B0604020202020204" pitchFamily="34" charset="0"/>
              </a:rPr>
              <a:t>6.5. Resumo dos marcadores de tempo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Use 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com: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+ período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Friday,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weekend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traveled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(número) + time + </a:t>
            </a:r>
            <a:r>
              <a:rPr lang="pt-BR" sz="2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two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three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ten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He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called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me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two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hours ago.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 + ano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 2010, in 2018, in 2021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They </a:t>
            </a:r>
            <a:r>
              <a:rPr lang="pt-BR" sz="2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graduated</a:t>
            </a:r>
            <a:r>
              <a:rPr lang="pt-BR" sz="2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 2020.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Todos indicam um </a:t>
            </a: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momento definido no passado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4012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B755F-4BA9-2604-33FA-76A769E84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9E55AF-9A9B-D66E-0CB7-0141D9BD4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70000" lnSpcReduction="20000"/>
          </a:bodyPr>
          <a:lstStyle/>
          <a:p>
            <a:pPr algn="just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4800" b="1" dirty="0">
                <a:effectLst/>
                <a:latin typeface="Helvetica" panose="020B0604020202020204" pitchFamily="34" charset="0"/>
              </a:rPr>
              <a:t>7. SIMPLE PAST x PRESENT SIMPLE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Muitos erros acontecem porque se confunde </a:t>
            </a:r>
            <a:r>
              <a:rPr lang="pt-BR" sz="3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3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Past</a:t>
            </a: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com </a:t>
            </a:r>
            <a:r>
              <a:rPr lang="pt-BR" sz="3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Present</a:t>
            </a:r>
            <a:r>
              <a:rPr lang="pt-BR" sz="3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4400" b="1" dirty="0" err="1">
                <a:effectLst/>
                <a:latin typeface="Helvetica" panose="020B0604020202020204" pitchFamily="34" charset="0"/>
              </a:rPr>
              <a:t>Present</a:t>
            </a:r>
            <a:r>
              <a:rPr lang="pt-BR" sz="4400" b="1" dirty="0">
                <a:effectLst/>
                <a:latin typeface="Helvetica" panose="020B0604020202020204" pitchFamily="34" charset="0"/>
              </a:rPr>
              <a:t> </a:t>
            </a:r>
            <a:r>
              <a:rPr lang="pt-BR" sz="4400" b="1" dirty="0" err="1">
                <a:effectLst/>
                <a:latin typeface="Helvetica" panose="020B0604020202020204" pitchFamily="34" charset="0"/>
              </a:rPr>
              <a:t>Simple</a:t>
            </a:r>
            <a:r>
              <a:rPr lang="pt-BR" sz="4400" b="1" dirty="0">
                <a:effectLst/>
                <a:latin typeface="Helvetica" panose="020B0604020202020204" pitchFamily="34" charset="0"/>
              </a:rPr>
              <a:t> (presente simples)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Usado para: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rotinas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hábitos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fatos gerais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go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every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plays soccer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on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36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Saturdays</a:t>
            </a:r>
            <a:r>
              <a:rPr lang="pt-BR" sz="36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3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4670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C3CEE-8176-06DB-DA54-FAC51BF73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AB252A-2CD1-E66C-B900-2A253E44A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55000" lnSpcReduction="20000"/>
          </a:bodyPr>
          <a:lstStyle/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6000" b="1" dirty="0" err="1">
                <a:effectLst/>
                <a:latin typeface="Helvetica" panose="020B0604020202020204" pitchFamily="34" charset="0"/>
              </a:rPr>
              <a:t>Simple</a:t>
            </a:r>
            <a:r>
              <a:rPr lang="pt-BR" sz="6000" b="1" dirty="0">
                <a:effectLst/>
                <a:latin typeface="Helvetica" panose="020B0604020202020204" pitchFamily="34" charset="0"/>
              </a:rPr>
              <a:t> </a:t>
            </a:r>
            <a:r>
              <a:rPr lang="pt-BR" sz="6000" b="1" dirty="0" err="1">
                <a:effectLst/>
                <a:latin typeface="Helvetica" panose="020B0604020202020204" pitchFamily="34" charset="0"/>
              </a:rPr>
              <a:t>Past</a:t>
            </a:r>
            <a:r>
              <a:rPr lang="pt-BR" sz="6000" b="1" dirty="0">
                <a:effectLst/>
                <a:latin typeface="Helvetica" panose="020B0604020202020204" pitchFamily="34" charset="0"/>
              </a:rPr>
              <a:t> (passado simples)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Usado para: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ações concluídas em um momento específico no passado.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Exemplos: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 </a:t>
            </a:r>
            <a:r>
              <a:rPr lang="pt-BR" sz="4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4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She </a:t>
            </a:r>
            <a:r>
              <a:rPr lang="pt-BR" sz="4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soccer </a:t>
            </a:r>
            <a:r>
              <a:rPr lang="pt-BR" sz="4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Saturday</a:t>
            </a:r>
            <a:r>
              <a:rPr lang="pt-BR" sz="48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4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Observe: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“</a:t>
            </a:r>
            <a:r>
              <a:rPr lang="pt-BR" sz="4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every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” → rotina → </a:t>
            </a:r>
            <a:r>
              <a:rPr lang="pt-BR" sz="4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Present</a:t>
            </a:r>
            <a:r>
              <a:rPr lang="pt-BR" sz="4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(go, play)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“</a:t>
            </a:r>
            <a:r>
              <a:rPr lang="pt-BR" sz="4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4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Saturday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” → passado → </a:t>
            </a:r>
            <a:r>
              <a:rPr lang="pt-BR" sz="4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4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8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Past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(</a:t>
            </a:r>
            <a:r>
              <a:rPr lang="pt-BR" sz="4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4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r>
              <a:rPr lang="pt-BR" sz="4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9559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987B-8B78-BC6D-7F15-FEF7ABE4E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6E8547-027B-BE51-C584-13526E068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25000" lnSpcReduction="20000"/>
          </a:bodyPr>
          <a:lstStyle/>
          <a:p>
            <a:pPr algn="just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11200" b="1" dirty="0">
                <a:effectLst/>
                <a:latin typeface="Helvetica" panose="020B0604020202020204" pitchFamily="34" charset="0"/>
              </a:rPr>
              <a:t>8. ERROS COMUNS NO SIMPLE PAST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Usar o verbo no passado depois de DID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Errado: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Certo: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go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6. Misturar WAS/WERE com DID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Errado: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happy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Certo: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happy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7. Colocar -ED em verbo irregular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Errado: 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goed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Certo: 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i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7200" i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endParaRPr lang="pt-BR" sz="72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8. Esquecer de usar o passado quando há marcador de tempo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Frases com “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72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in 2010” normalmente pedem </a:t>
            </a:r>
            <a:r>
              <a:rPr lang="pt-BR" sz="72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Simple</a:t>
            </a:r>
            <a:r>
              <a:rPr lang="pt-BR" sz="72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Past</a:t>
            </a:r>
            <a:r>
              <a:rPr lang="pt-BR" sz="72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3174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81604-1F4D-53C9-DA8D-06E0825C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02AA80-7D47-A471-F612-8D2BB4C96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/>
          </a:bodyPr>
          <a:lstStyle/>
          <a:p>
            <a:pPr algn="ctr">
              <a:spcBef>
                <a:spcPts val="1800"/>
              </a:spcBef>
              <a:spcAft>
                <a:spcPts val="1000"/>
              </a:spcAft>
              <a:buNone/>
            </a:pPr>
            <a:endParaRPr lang="pt-BR" sz="4400" b="1" dirty="0">
              <a:effectLst/>
              <a:latin typeface="Helvetica" panose="020B0604020202020204" pitchFamily="34" charset="0"/>
            </a:endParaRPr>
          </a:p>
          <a:p>
            <a:pPr algn="ctr">
              <a:spcBef>
                <a:spcPts val="1800"/>
              </a:spcBef>
              <a:spcAft>
                <a:spcPts val="1000"/>
              </a:spcAft>
              <a:buNone/>
            </a:pPr>
            <a:endParaRPr lang="pt-BR" sz="4400" b="1" dirty="0">
              <a:latin typeface="Helvetica" panose="020B0604020202020204" pitchFamily="34" charset="0"/>
            </a:endParaRPr>
          </a:p>
          <a:p>
            <a:pPr algn="ctr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4400" b="1" dirty="0">
                <a:effectLst/>
                <a:latin typeface="Helvetica" panose="020B0604020202020204" pitchFamily="34" charset="0"/>
              </a:rPr>
              <a:t>9. EXERCÍCIOS – SIMPLE PAST (PARTE 1)</a:t>
            </a:r>
          </a:p>
          <a:p>
            <a:pPr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4000" b="1" dirty="0">
                <a:effectLst/>
                <a:latin typeface="Helvetica" panose="020B0604020202020204" pitchFamily="34" charset="0"/>
              </a:rPr>
              <a:t>9.1. Escolha a frase correta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6493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44AA3-FDA9-A1CF-4540-7D04E640C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30E631-26D5-196A-0C99-996C829D5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1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A) She go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market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B) She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goes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market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  <a:b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</a:b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C) She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market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D) She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going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market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2071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FFAC3-96B0-67D7-878D-2CB589654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108BF-4875-8B0A-9DDF-6AAA76F25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2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A) They are watching TV.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B) They watch TV every day.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C) They watched TV last night.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D) They watching TV now.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8469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F4915-05C4-4DB1-A4D8-1848D6C1F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1A9197-6E2B-98A9-2822-E0C8453F4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92500" lnSpcReduction="1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3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Complete: </a:t>
            </a:r>
            <a:r>
              <a:rPr lang="en-US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I_____my</a:t>
            </a: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homework last night.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A) do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B) did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C) does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D) done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62703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3703A-7033-0780-0282-24AD358D1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EE201F-D132-5844-3366-175989528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92500" lnSpcReduction="1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4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Escolha</a:t>
            </a: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forma </a:t>
            </a:r>
            <a:r>
              <a:rPr lang="en-US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negativa</a:t>
            </a: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en-US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correta</a:t>
            </a: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A) He didn’t went to school.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B) He didn’t go to school.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C) He not went to school.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D) He doesn’t went to school.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0425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3CB3A-108A-A8D7-4125-3038F25CA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132953-5260-7194-AB61-AD314035E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92500" lnSpcReduction="1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5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Qual é a forma interrogative </a:t>
            </a:r>
            <a:r>
              <a:rPr lang="en-US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correta</a:t>
            </a: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A) Did you went to the party?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B) Did you go to the party?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C) Do you went to the party?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D) Did go you to the party?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7786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16188-9008-6455-0859-2C89B86AA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8EA2C4-FADF-78FA-C267-25B9AFD85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92500" lnSpcReduction="1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6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Complete: </a:t>
            </a:r>
            <a:r>
              <a:rPr lang="en-US" sz="4400" dirty="0" err="1">
                <a:latin typeface="Helvetica" panose="020B0604020202020204" pitchFamily="34" charset="0"/>
                <a:ea typeface="Helvetica" panose="020B0604020202020204" pitchFamily="34" charset="0"/>
              </a:rPr>
              <a:t>They_____in</a:t>
            </a: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 London in 2010.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A) lives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B) live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C) lived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D) living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47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17F6E-49BE-3F0C-2100-0D5EF248B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F01D15-CB6A-2AC0-7AAB-D3A41B878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92500" lnSpcReduction="1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7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Qual </a:t>
            </a:r>
            <a:r>
              <a:rPr lang="en-US" sz="4400" dirty="0" err="1">
                <a:latin typeface="Helvetica" panose="020B0604020202020204" pitchFamily="34" charset="0"/>
                <a:ea typeface="Helvetica" panose="020B0604020202020204" pitchFamily="34" charset="0"/>
              </a:rPr>
              <a:t>frase</a:t>
            </a: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en-US" sz="4400" dirty="0" err="1">
                <a:latin typeface="Helvetica" panose="020B0604020202020204" pitchFamily="34" charset="0"/>
                <a:ea typeface="Helvetica" panose="020B0604020202020204" pitchFamily="34" charset="0"/>
              </a:rPr>
              <a:t>está</a:t>
            </a: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en-US" sz="4400" dirty="0" err="1">
                <a:latin typeface="Helvetica" panose="020B0604020202020204" pitchFamily="34" charset="0"/>
                <a:ea typeface="Helvetica" panose="020B0604020202020204" pitchFamily="34" charset="0"/>
              </a:rPr>
              <a:t>correta</a:t>
            </a: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A) I see her yesterday.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B) I saw her yesterday.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C) I seen her yesterday.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D) I sees her yesterday.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3628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F2A2E-1E98-2278-4FD9-0DB26D3E4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E35EB2-F18A-75DE-6246-7ECEF4D51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92500" lnSpcReduction="1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8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Complete: We ___ a great time at the beach.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A) has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B) had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C) have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D) </a:t>
            </a:r>
            <a:r>
              <a:rPr lang="en-US" sz="4400" dirty="0" err="1">
                <a:latin typeface="Helvetica" panose="020B0604020202020204" pitchFamily="34" charset="0"/>
                <a:ea typeface="Helvetica" panose="020B0604020202020204" pitchFamily="34" charset="0"/>
              </a:rPr>
              <a:t>haved</a:t>
            </a:r>
            <a:endParaRPr lang="en-US" sz="44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7472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30A82-4954-B67F-FF4E-D936D2DBD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983766-E378-020F-8E90-451D1E4B3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85000" lnSpcReduction="2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9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Realize a forma negative da </a:t>
            </a:r>
            <a:r>
              <a:rPr lang="en-US" sz="4400" dirty="0" err="1">
                <a:latin typeface="Helvetica" panose="020B0604020202020204" pitchFamily="34" charset="0"/>
                <a:ea typeface="Helvetica" panose="020B0604020202020204" pitchFamily="34" charset="0"/>
              </a:rPr>
              <a:t>seguinte</a:t>
            </a: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en-US" sz="4400" dirty="0" err="1">
                <a:latin typeface="Helvetica" panose="020B0604020202020204" pitchFamily="34" charset="0"/>
                <a:ea typeface="Helvetica" panose="020B0604020202020204" pitchFamily="34" charset="0"/>
              </a:rPr>
              <a:t>frase</a:t>
            </a: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: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 "She visited her grandma." →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A) She didn’t visited her grandma.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B) She didn’t visit her grandma.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C) She not visited her grandma.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D) She no visited her grandma.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7745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04C25-451A-D0A4-FF09-F2EFA4E27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EB93EF-9268-F91E-E71F-92B343E55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92500" lnSpcReduction="10000"/>
          </a:bodyPr>
          <a:lstStyle/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latin typeface="Helvetica" panose="020B0604020202020204" pitchFamily="34" charset="0"/>
                <a:ea typeface="Helvetica" panose="020B0604020202020204" pitchFamily="34" charset="0"/>
              </a:rPr>
              <a:t>QUESTÃO 10</a:t>
            </a:r>
          </a:p>
          <a:p>
            <a:pPr marL="0" indent="0"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Complete: "They  the movie last weekend."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A) watches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B) watched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C) watching</a:t>
            </a: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4400" dirty="0">
                <a:latin typeface="Helvetica" panose="020B0604020202020204" pitchFamily="34" charset="0"/>
                <a:ea typeface="Helvetica" panose="020B0604020202020204" pitchFamily="34" charset="0"/>
              </a:rPr>
              <a:t>D) watch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1618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A24F-62D8-96BA-616F-40C172AA8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A28707-1DB5-DB77-1E3A-BE36CD4C4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20040"/>
            <a:ext cx="11704320" cy="6309360"/>
          </a:xfrm>
        </p:spPr>
        <p:txBody>
          <a:bodyPr numCol="1">
            <a:normAutofit fontScale="40000" lnSpcReduction="20000"/>
          </a:bodyPr>
          <a:lstStyle/>
          <a:p>
            <a:pPr algn="just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6000" b="1" dirty="0">
                <a:effectLst/>
                <a:latin typeface="Helvetica" panose="020B0604020202020204" pitchFamily="34" charset="0"/>
              </a:rPr>
              <a:t>10. EXERCÍCIOS – SIMPLE PAST (PARTE 2)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5400" b="1" dirty="0">
                <a:effectLst/>
                <a:latin typeface="Helvetica" panose="020B0604020202020204" pitchFamily="34" charset="0"/>
              </a:rPr>
              <a:t>10.1. Complete com o </a:t>
            </a:r>
            <a:r>
              <a:rPr lang="pt-BR" sz="5400" b="1" dirty="0" err="1">
                <a:effectLst/>
                <a:latin typeface="Helvetica" panose="020B0604020202020204" pitchFamily="34" charset="0"/>
              </a:rPr>
              <a:t>Simple</a:t>
            </a:r>
            <a:r>
              <a:rPr lang="pt-BR" sz="5400" b="1" dirty="0">
                <a:effectLst/>
                <a:latin typeface="Helvetica" panose="020B0604020202020204" pitchFamily="34" charset="0"/>
              </a:rPr>
              <a:t> </a:t>
            </a:r>
            <a:r>
              <a:rPr lang="pt-BR" sz="5400" b="1" dirty="0" err="1">
                <a:effectLst/>
                <a:latin typeface="Helvetica" panose="020B0604020202020204" pitchFamily="34" charset="0"/>
              </a:rPr>
              <a:t>Past</a:t>
            </a:r>
            <a:r>
              <a:rPr lang="pt-BR" sz="5400" b="1" dirty="0">
                <a:effectLst/>
                <a:latin typeface="Helvetica" panose="020B0604020202020204" pitchFamily="34" charset="0"/>
              </a:rPr>
              <a:t> correto (regulares e irregulares)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She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grandparents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weekend.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They  (go)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beach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on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their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vacation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I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for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two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hours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He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eat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all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cake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a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great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6.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mother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cook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dinner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for us.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7. The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students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finish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their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homework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quickly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8. She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write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a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letter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friend.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9. They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have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a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10. I  (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see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him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4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supermarket</a:t>
            </a:r>
            <a:r>
              <a:rPr lang="pt-BR" sz="4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lvl="8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2946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004DF-E6FC-697B-44E1-96C507A18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992396-6A72-0B8A-9C98-3B897B089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" y="182880"/>
            <a:ext cx="11772900" cy="6446520"/>
          </a:xfrm>
        </p:spPr>
        <p:txBody>
          <a:bodyPr numCol="2">
            <a:normAutofit/>
          </a:bodyPr>
          <a:lstStyle/>
          <a:p>
            <a:pPr algn="ctr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</a:rPr>
              <a:t>11. EXERCÍCIOS – SIMPLE PAST (PARTE 3)</a:t>
            </a:r>
          </a:p>
          <a:p>
            <a:pPr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</a:rPr>
              <a:t>11.1. Transforme as frases afirmativas em negativas e interrogativas (com DID)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 </a:t>
            </a:r>
            <a:r>
              <a:rPr lang="pt-BR" sz="1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cleaned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room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1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 </a:t>
            </a:r>
            <a:r>
              <a:rPr lang="pt-BR" sz="1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video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games.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1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 </a:t>
            </a:r>
            <a:r>
              <a:rPr lang="pt-BR" sz="1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bought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new car.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traveled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Paris.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14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 </a:t>
            </a:r>
            <a:r>
              <a:rPr lang="pt-BR" sz="14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drank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coffee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this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1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morning</a:t>
            </a: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lvl="8"/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0E0A9A1F-65A4-549B-1E81-37321740C37F}"/>
              </a:ext>
            </a:extLst>
          </p:cNvPr>
          <p:cNvCxnSpPr>
            <a:cxnSpLocks/>
          </p:cNvCxnSpPr>
          <p:nvPr/>
        </p:nvCxnSpPr>
        <p:spPr>
          <a:xfrm>
            <a:off x="5981700" y="266700"/>
            <a:ext cx="0" cy="636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776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83C31-D496-272F-B8B2-54CF1CC91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F4D2C0-0A62-5415-E5B4-BFD799EF5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" y="182880"/>
            <a:ext cx="11772900" cy="6446520"/>
          </a:xfrm>
        </p:spPr>
        <p:txBody>
          <a:bodyPr numCol="2">
            <a:normAutofit/>
          </a:bodyPr>
          <a:lstStyle/>
          <a:p>
            <a:pPr algn="ctr">
              <a:spcBef>
                <a:spcPts val="1800"/>
              </a:spcBef>
              <a:spcAft>
                <a:spcPts val="1000"/>
              </a:spcAft>
              <a:buNone/>
            </a:pPr>
            <a:r>
              <a:rPr lang="pt-BR" sz="2000" b="1" dirty="0">
                <a:effectLst/>
                <a:latin typeface="Helvetica" panose="020B0604020202020204" pitchFamily="34" charset="0"/>
              </a:rPr>
              <a:t>12. EXERCÍCIOS – WAS / WERE (PARTE 4)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Helvetica" panose="020B0604020202020204" pitchFamily="34" charset="0"/>
              </a:rPr>
              <a:t>Complete com WAS ou WERE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She 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happy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They 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cinema.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I 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tired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after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long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trip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The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weather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 cold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 late for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meeting.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6.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 friends in high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7. He  a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doctor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8. The books 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on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table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9. It  a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beautiful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10.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parents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busy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lvl="8"/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09A83BEC-B884-DB60-94B4-5D8E4778A34F}"/>
              </a:ext>
            </a:extLst>
          </p:cNvPr>
          <p:cNvCxnSpPr>
            <a:cxnSpLocks/>
          </p:cNvCxnSpPr>
          <p:nvPr/>
        </p:nvCxnSpPr>
        <p:spPr>
          <a:xfrm>
            <a:off x="5981700" y="266700"/>
            <a:ext cx="0" cy="636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697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64A16-E3E3-229C-3654-FDDF711FE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24533D-2AEB-C8A1-8E00-1B89F4E36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" y="182880"/>
            <a:ext cx="11772900" cy="6446520"/>
          </a:xfrm>
        </p:spPr>
        <p:txBody>
          <a:bodyPr numCol="2">
            <a:normAutofit fontScale="85000" lnSpcReduction="20000"/>
          </a:bodyPr>
          <a:lstStyle/>
          <a:p>
            <a:pPr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2100" b="1" dirty="0">
                <a:effectLst/>
                <a:latin typeface="Helvetica" panose="020B0604020202020204" pitchFamily="34" charset="0"/>
              </a:rPr>
              <a:t>12.2. Transforme as frases com WAS/WERE em negativas e interrogativas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 </a:t>
            </a:r>
            <a:r>
              <a:rPr lang="pt-BR" sz="2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good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student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 </a:t>
            </a:r>
            <a:r>
              <a:rPr lang="pt-BR" sz="2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 </a:t>
            </a:r>
            <a:r>
              <a:rPr lang="pt-BR" sz="2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sick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Monday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interesting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2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very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quiet</a:t>
            </a: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</a:t>
            </a:r>
          </a:p>
          <a:p>
            <a:pPr lvl="8"/>
            <a:endParaRPr lang="pt-BR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777A02F9-E498-3F39-2A50-4A60A63D5F50}"/>
              </a:ext>
            </a:extLst>
          </p:cNvPr>
          <p:cNvCxnSpPr>
            <a:cxnSpLocks/>
          </p:cNvCxnSpPr>
          <p:nvPr/>
        </p:nvCxnSpPr>
        <p:spPr>
          <a:xfrm>
            <a:off x="5981700" y="266700"/>
            <a:ext cx="0" cy="636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9705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DBEAD-EDF3-B648-C109-5C3EE0AD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000"/>
              </a:spcAft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13. EXERCÍCIOS – DID x WAS / WERE (PARTE 5)</a:t>
            </a:r>
            <a:b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</a:b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Escolha a opção correta (DID, WAS ou WERE)</a:t>
            </a:r>
            <a:endParaRPr lang="pt-BR" sz="7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BAB5DD-DC3E-63A2-98B7-0FE702B2D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0008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go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concert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She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home.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They ____ play soccer.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tired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after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work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like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food.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6.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children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in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park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7. I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finish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project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8. ____ it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rain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9. They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happy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with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news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weren't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10. ____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study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for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test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 (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/ </a:t>
            </a:r>
            <a:r>
              <a:rPr lang="pt-BR" sz="64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64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59981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1882D-36DD-5E2D-21D2-A1E23B714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B2C9A8-AD7F-E838-AC2F-D830020C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000"/>
              </a:spcAft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14. EXERCÍCIOS – MARCADORES TEMPORAIS (PARTE 6)</a:t>
            </a:r>
            <a:b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</a:br>
            <a:b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</a:b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Complete com o marcador temporal correto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849215-49E3-E71E-FE1D-2E9679E77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000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Use: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two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years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in 2019,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month</a:t>
            </a:r>
            <a:endParaRPr lang="pt-BR" sz="66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I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started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this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course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She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visited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cousins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They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traveled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Rio 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an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important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test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family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moved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this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city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4888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C7DD4-E11F-4CD9-E7D0-1AEA4C1F3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DADE7-DBAD-E3A6-08A3-E212AD3C9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000"/>
              </a:spcAft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14.2. Complete com o verbo no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Simple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Past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e um marcador temporal adequado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95A493-5D4F-6DD6-8782-4FF41DB08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825625"/>
            <a:ext cx="11658600" cy="483000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Sugestões de marcadores: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a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in 2018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They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a horror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I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meet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best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friend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She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(start)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job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beach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He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finish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project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37773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AFA8E-F30E-03F1-1B69-1B2EFBF5B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8CAC3-5BF2-03A6-4774-FE50AB56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000"/>
              </a:spcAft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14.2. Complete com o verbo no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Simple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Past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e um marcador temporal adequado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094F37-5B6A-5A31-E779-F1441AE91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825625"/>
            <a:ext cx="11658600" cy="483000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Sugestões de marcadores: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yesterday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night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year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a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week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ago</a:t>
            </a:r>
            <a:r>
              <a:rPr lang="pt-BR" sz="60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, in 2018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They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a horror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I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meet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my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best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friend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She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(start)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job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</a:t>
            </a:r>
            <a:r>
              <a:rPr lang="pt-BR" sz="66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beach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He 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(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finish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)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66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600" b="1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project</a:t>
            </a:r>
            <a:r>
              <a:rPr lang="pt-BR" sz="66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____.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0530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AE67C-FFCE-AABF-63FE-4A3A0C47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1A918-ED8E-FDEB-47F0-B23AF22A1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14.3. Transforme do presente para 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Simple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Past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adicionando um marcador de tempo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9E0BF2-67AD-F0A0-1EE7-6E7677085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825625"/>
            <a:ext cx="11658600" cy="4830008"/>
          </a:xfrm>
        </p:spPr>
        <p:txBody>
          <a:bodyPr numCol="2">
            <a:normAutofit fontScale="40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Exemplo: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Now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 I play soccer.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Past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: I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soccer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Saturday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a) I go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school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→ ____________________________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b) She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studies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English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→ ____________________________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c) They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TV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every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day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→ ______________________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d)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eat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pizza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on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Fridays.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→ ______________________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e) He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visits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his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grandparents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→ ______________________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13928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E86B0-3DF9-037F-A13D-9A84E4C00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3BCDB-AC2C-4CFE-8A4C-DB4662EEA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15. GABARITO GERAL</a:t>
            </a:r>
            <a:b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</a:b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15.1. Gabarito – Questões Iniciais (Parte 1)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76841A-B835-179D-EC3F-77EFC4CEF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8"/>
            <a:ext cx="11658600" cy="4830008"/>
          </a:xfrm>
        </p:spPr>
        <p:txBody>
          <a:bodyPr numCol="2">
            <a:normAutofit fontScale="475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C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C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B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B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B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6. C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7. B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8. B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9. B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10. B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7200" b="1" dirty="0">
                <a:effectLst/>
                <a:latin typeface="Helvetica" panose="020B0604020202020204" pitchFamily="34" charset="0"/>
              </a:rPr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54562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3FFB9-6392-62CE-1627-CC25714C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BB4A5-1CB6-D622-8428-FF08C85E9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</a:rPr>
              <a:t>15.2. Gabarito – Parte 2 (Completar verbos)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593CB4-CC4B-4275-41E1-D5F3B785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8"/>
            <a:ext cx="11658600" cy="4830008"/>
          </a:xfrm>
        </p:spPr>
        <p:txBody>
          <a:bodyPr numCol="2">
            <a:normAutofit fontScale="475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visited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went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studied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ate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Watched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6.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cooked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7.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finished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8.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wrote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9.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had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10.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saw</a:t>
            </a:r>
            <a:endParaRPr lang="pt-BR" sz="60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7200" b="1" dirty="0">
                <a:effectLst/>
                <a:latin typeface="Helvetica" panose="020B0604020202020204" pitchFamily="34" charset="0"/>
              </a:rPr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05828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DE2EB-AED8-9D71-D67B-6997E61D1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E57FA-E9BE-69A2-F427-F511F43F6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2800" b="1" dirty="0">
                <a:effectLst/>
                <a:latin typeface="Helvetica" panose="020B0604020202020204" pitchFamily="34" charset="0"/>
              </a:rPr>
              <a:t>15.3. Gabarito – Parte 3 (Negativa e Interrogativa com DID)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E6EA35-A29B-F0DF-7AD2-FD0C6978D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8"/>
            <a:ext cx="11658600" cy="4830008"/>
          </a:xfrm>
        </p:spPr>
        <p:txBody>
          <a:bodyPr numCol="2">
            <a:normAutofit fontScale="325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19. She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cleaned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room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She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clean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room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she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clean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her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room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20. They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played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video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games.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They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play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video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games.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play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video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games?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21. He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bought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new car.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He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buy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new car.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buy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new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car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22.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traveled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Paris.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Paris.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travel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to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Paris?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23. I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drank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coffee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this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morning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I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didn’t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drink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coffee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this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morning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Did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drink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coffee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this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60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morning</a:t>
            </a:r>
            <a:r>
              <a:rPr lang="pt-BR" sz="60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7200" b="1" dirty="0">
                <a:effectLst/>
                <a:latin typeface="Helvetica" panose="020B0604020202020204" pitchFamily="34" charset="0"/>
              </a:rPr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15497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021D8-2778-6F0C-E008-9DF9E8DE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1492B-E22E-AB95-13C6-F31CC1C0E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Helvetica" panose="020B0604020202020204" pitchFamily="34" charset="0"/>
              </a:rPr>
              <a:t>15.4. </a:t>
            </a:r>
            <a:r>
              <a:rPr lang="en-US" sz="2800" b="1" dirty="0" err="1">
                <a:effectLst/>
                <a:latin typeface="Helvetica" panose="020B0604020202020204" pitchFamily="34" charset="0"/>
              </a:rPr>
              <a:t>Gabarito</a:t>
            </a:r>
            <a:r>
              <a:rPr lang="en-US" sz="2800" b="1" dirty="0">
                <a:effectLst/>
                <a:latin typeface="Helvetica" panose="020B0604020202020204" pitchFamily="34" charset="0"/>
              </a:rPr>
              <a:t> – </a:t>
            </a:r>
            <a:r>
              <a:rPr lang="en-US" sz="2800" b="1" dirty="0" err="1">
                <a:effectLst/>
                <a:latin typeface="Helvetica" panose="020B0604020202020204" pitchFamily="34" charset="0"/>
              </a:rPr>
              <a:t>Parte</a:t>
            </a:r>
            <a:r>
              <a:rPr lang="en-US" sz="2800" b="1" dirty="0">
                <a:effectLst/>
                <a:latin typeface="Helvetica" panose="020B0604020202020204" pitchFamily="34" charset="0"/>
              </a:rPr>
              <a:t> 4 (Was / Were)</a:t>
            </a:r>
            <a:br>
              <a:rPr lang="en-US" sz="2800" b="1" dirty="0">
                <a:effectLst/>
                <a:latin typeface="Helvetica" panose="020B0604020202020204" pitchFamily="34" charset="0"/>
              </a:rPr>
            </a:br>
            <a:r>
              <a:rPr lang="en-US" sz="2800" b="1" dirty="0">
                <a:effectLst/>
                <a:latin typeface="Helvetica" panose="020B0604020202020204" pitchFamily="34" charset="0"/>
              </a:rPr>
              <a:t>Complete com was / were</a:t>
            </a:r>
            <a:endParaRPr lang="pt-BR" sz="2800" b="1" dirty="0">
              <a:effectLst/>
              <a:latin typeface="Helvetica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46EF1-B9B0-EA4A-73B0-22E58E044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8"/>
            <a:ext cx="11658600" cy="4830008"/>
          </a:xfrm>
        </p:spPr>
        <p:txBody>
          <a:bodyPr numCol="2">
            <a:normAutofit/>
          </a:bodyPr>
          <a:lstStyle/>
          <a:p>
            <a:r>
              <a:rPr lang="pt-BR" dirty="0"/>
              <a:t>1. </a:t>
            </a:r>
            <a:r>
              <a:rPr lang="pt-BR" dirty="0" err="1"/>
              <a:t>was</a:t>
            </a:r>
            <a:endParaRPr lang="pt-BR" dirty="0"/>
          </a:p>
          <a:p>
            <a:r>
              <a:rPr lang="pt-BR" dirty="0"/>
              <a:t>2. </a:t>
            </a:r>
            <a:r>
              <a:rPr lang="pt-BR" dirty="0" err="1"/>
              <a:t>were</a:t>
            </a:r>
            <a:endParaRPr lang="pt-BR" dirty="0"/>
          </a:p>
          <a:p>
            <a:r>
              <a:rPr lang="pt-BR" dirty="0"/>
              <a:t>3. </a:t>
            </a:r>
            <a:r>
              <a:rPr lang="pt-BR" dirty="0" err="1"/>
              <a:t>was</a:t>
            </a:r>
            <a:endParaRPr lang="pt-BR" dirty="0"/>
          </a:p>
          <a:p>
            <a:r>
              <a:rPr lang="pt-BR" dirty="0"/>
              <a:t>4. </a:t>
            </a:r>
            <a:r>
              <a:rPr lang="pt-BR" dirty="0" err="1"/>
              <a:t>was</a:t>
            </a:r>
            <a:endParaRPr lang="pt-BR" dirty="0"/>
          </a:p>
          <a:p>
            <a:r>
              <a:rPr lang="pt-BR" dirty="0"/>
              <a:t>5. </a:t>
            </a:r>
            <a:r>
              <a:rPr lang="pt-BR" dirty="0" err="1"/>
              <a:t>were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6. </a:t>
            </a:r>
            <a:r>
              <a:rPr lang="pt-BR" dirty="0" err="1"/>
              <a:t>were</a:t>
            </a:r>
            <a:endParaRPr lang="pt-BR" dirty="0"/>
          </a:p>
          <a:p>
            <a:r>
              <a:rPr lang="pt-BR" dirty="0"/>
              <a:t>7. </a:t>
            </a:r>
            <a:r>
              <a:rPr lang="pt-BR" dirty="0" err="1"/>
              <a:t>was</a:t>
            </a:r>
            <a:endParaRPr lang="pt-BR" dirty="0"/>
          </a:p>
          <a:p>
            <a:r>
              <a:rPr lang="pt-BR" dirty="0"/>
              <a:t>8. </a:t>
            </a:r>
            <a:r>
              <a:rPr lang="pt-BR" dirty="0" err="1"/>
              <a:t>were</a:t>
            </a:r>
            <a:endParaRPr lang="pt-BR" dirty="0"/>
          </a:p>
          <a:p>
            <a:r>
              <a:rPr lang="pt-BR" dirty="0"/>
              <a:t>9. </a:t>
            </a:r>
            <a:r>
              <a:rPr lang="pt-BR" dirty="0" err="1"/>
              <a:t>was</a:t>
            </a:r>
            <a:endParaRPr lang="pt-BR" dirty="0"/>
          </a:p>
          <a:p>
            <a:r>
              <a:rPr lang="pt-BR" dirty="0"/>
              <a:t>10. </a:t>
            </a:r>
            <a:r>
              <a:rPr lang="pt-BR" dirty="0" err="1"/>
              <a:t>were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55565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258EC-FA35-D23A-2842-CEBF4636D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B6287-9017-35F2-CC07-FB61AB832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algn="ctr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</a:pPr>
            <a:r>
              <a:rPr lang="pt-BR" sz="2800" b="1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Transforme em negativa e interrogativa</a:t>
            </a:r>
            <a:endParaRPr lang="pt-BR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12C76-73C0-2045-E609-B81D03FD8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8"/>
            <a:ext cx="11658600" cy="4830008"/>
          </a:xfrm>
        </p:spPr>
        <p:txBody>
          <a:bodyPr numCol="2">
            <a:normAutofit fontScale="70000" lnSpcReduction="20000"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24. He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good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student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He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wasn’t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good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student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he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a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good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student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25. They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They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weren’t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at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party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26. I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sick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Monday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I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wasn’t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sick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Monday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I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sick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last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Monday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27. The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interesting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The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wasn’t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interesting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Was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the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movie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interesting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28.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quiet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Negativa: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weren’t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quiet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• Interrogativa: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Were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you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very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 </a:t>
            </a:r>
            <a:r>
              <a:rPr lang="pt-BR" sz="2800" dirty="0" err="1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quiet</a:t>
            </a:r>
            <a:r>
              <a:rPr lang="pt-BR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?</a:t>
            </a:r>
          </a:p>
          <a:p>
            <a:pPr algn="just">
              <a:spcBef>
                <a:spcPts val="1400"/>
              </a:spcBef>
              <a:spcAft>
                <a:spcPts val="800"/>
              </a:spcAft>
              <a:buNone/>
            </a:pPr>
            <a:r>
              <a:rPr lang="pt-BR" sz="3600" b="1" dirty="0">
                <a:effectLst/>
                <a:latin typeface="Helvetica" panose="020B0604020202020204" pitchFamily="34" charset="0"/>
              </a:rPr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65896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B5CFC-7DA8-5CBB-DE5B-BD9A3D0DD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9C03E-870C-A214-5853-3DBAE93F7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pPr algn="ctr"/>
            <a:r>
              <a:rPr lang="pt-BR" b="1" dirty="0"/>
              <a:t>15.5. Gabarito – Parte 5 (</a:t>
            </a:r>
            <a:r>
              <a:rPr lang="pt-BR" b="1" dirty="0" err="1"/>
              <a:t>Did</a:t>
            </a:r>
            <a:r>
              <a:rPr lang="pt-BR" b="1" dirty="0"/>
              <a:t> / </a:t>
            </a:r>
            <a:r>
              <a:rPr lang="pt-BR" b="1" dirty="0" err="1"/>
              <a:t>Was</a:t>
            </a:r>
            <a:r>
              <a:rPr lang="pt-BR" b="1" dirty="0"/>
              <a:t> / </a:t>
            </a:r>
            <a:r>
              <a:rPr lang="pt-BR" b="1" dirty="0" err="1"/>
              <a:t>Were</a:t>
            </a:r>
            <a:r>
              <a:rPr lang="pt-BR" b="1" dirty="0"/>
              <a:t>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12A187-6FED-C661-848D-F6F39B77C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8"/>
            <a:ext cx="11658600" cy="4830008"/>
          </a:xfrm>
        </p:spPr>
        <p:txBody>
          <a:bodyPr numCol="2">
            <a:normAutofit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1. Did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2. was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3. didn’t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4. Was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5. didn’t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en-US" sz="2800" dirty="0">
              <a:effectLst/>
              <a:latin typeface="Helvetica" panose="020B0604020202020204" pitchFamily="34" charset="0"/>
              <a:ea typeface="Helvetica" panose="020B0604020202020204" pitchFamily="34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6. Were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7. didn’t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8. Did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9. weren’t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800" dirty="0">
                <a:effectLst/>
                <a:latin typeface="Helvetica" panose="020B0604020202020204" pitchFamily="34" charset="0"/>
                <a:ea typeface="Helvetica" panose="020B0604020202020204" pitchFamily="34" charset="0"/>
              </a:rPr>
              <a:t>10. Did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60693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27197-664E-5E96-40F4-468D9B3BA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3441D8-D9C2-F56B-5202-C4FA9E872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871960" cy="1325563"/>
          </a:xfrm>
        </p:spPr>
        <p:txBody>
          <a:bodyPr>
            <a:normAutofit/>
          </a:bodyPr>
          <a:lstStyle/>
          <a:p>
            <a:r>
              <a:rPr lang="pt-BR" b="1" dirty="0"/>
              <a:t>15.6. Gabarito – Parte 6 (Marcadores temporais)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8AD280-05FE-C141-5589-E859E0C45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90688"/>
            <a:ext cx="11658600" cy="4830008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/>
              <a:t>9.1. Exemplo de respostas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1. I </a:t>
            </a:r>
            <a:r>
              <a:rPr lang="pt-BR" dirty="0" err="1"/>
              <a:t>started</a:t>
            </a:r>
            <a:r>
              <a:rPr lang="pt-BR" dirty="0"/>
              <a:t>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course</a:t>
            </a:r>
            <a:r>
              <a:rPr lang="pt-BR" dirty="0"/>
              <a:t> </a:t>
            </a:r>
            <a:r>
              <a:rPr lang="pt-BR" b="1" dirty="0" err="1"/>
              <a:t>two</a:t>
            </a:r>
            <a:r>
              <a:rPr lang="pt-BR" b="1" dirty="0"/>
              <a:t> </a:t>
            </a:r>
            <a:r>
              <a:rPr lang="pt-BR" b="1" dirty="0" err="1"/>
              <a:t>years</a:t>
            </a:r>
            <a:r>
              <a:rPr lang="pt-BR" b="1" dirty="0"/>
              <a:t> ago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2. She </a:t>
            </a:r>
            <a:r>
              <a:rPr lang="pt-BR" dirty="0" err="1"/>
              <a:t>visited</a:t>
            </a:r>
            <a:r>
              <a:rPr lang="pt-BR" dirty="0"/>
              <a:t> </a:t>
            </a:r>
            <a:r>
              <a:rPr lang="pt-BR" dirty="0" err="1"/>
              <a:t>her</a:t>
            </a:r>
            <a:r>
              <a:rPr lang="pt-BR" dirty="0"/>
              <a:t> </a:t>
            </a:r>
            <a:r>
              <a:rPr lang="pt-BR" dirty="0" err="1"/>
              <a:t>cousins</a:t>
            </a:r>
            <a:r>
              <a:rPr lang="pt-BR" dirty="0"/>
              <a:t> </a:t>
            </a:r>
            <a:r>
              <a:rPr lang="pt-BR" b="1" dirty="0" err="1"/>
              <a:t>last</a:t>
            </a:r>
            <a:r>
              <a:rPr lang="pt-BR" b="1" dirty="0"/>
              <a:t> </a:t>
            </a:r>
            <a:r>
              <a:rPr lang="pt-BR" b="1" dirty="0" err="1"/>
              <a:t>month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3. They </a:t>
            </a:r>
            <a:r>
              <a:rPr lang="pt-BR" dirty="0" err="1"/>
              <a:t>traveled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Rio </a:t>
            </a:r>
            <a:r>
              <a:rPr lang="pt-BR" b="1" dirty="0" err="1"/>
              <a:t>last</a:t>
            </a:r>
            <a:r>
              <a:rPr lang="pt-BR" b="1" dirty="0"/>
              <a:t> </a:t>
            </a:r>
            <a:r>
              <a:rPr lang="pt-BR" b="1" dirty="0" err="1"/>
              <a:t>week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4. </a:t>
            </a:r>
            <a:r>
              <a:rPr lang="pt-BR" dirty="0" err="1"/>
              <a:t>We</a:t>
            </a:r>
            <a:r>
              <a:rPr lang="pt-BR" dirty="0"/>
              <a:t> </a:t>
            </a:r>
            <a:r>
              <a:rPr lang="pt-BR" dirty="0" err="1"/>
              <a:t>had</a:t>
            </a:r>
            <a:r>
              <a:rPr lang="pt-BR" dirty="0"/>
              <a:t> </a:t>
            </a:r>
            <a:r>
              <a:rPr lang="pt-BR" dirty="0" err="1"/>
              <a:t>an</a:t>
            </a:r>
            <a:r>
              <a:rPr lang="pt-BR" dirty="0"/>
              <a:t> </a:t>
            </a:r>
            <a:r>
              <a:rPr lang="pt-BR" dirty="0" err="1"/>
              <a:t>important</a:t>
            </a:r>
            <a:r>
              <a:rPr lang="pt-BR" dirty="0"/>
              <a:t> </a:t>
            </a:r>
            <a:r>
              <a:rPr lang="pt-BR" dirty="0" err="1"/>
              <a:t>test</a:t>
            </a:r>
            <a:r>
              <a:rPr lang="pt-BR" dirty="0"/>
              <a:t> </a:t>
            </a:r>
            <a:r>
              <a:rPr lang="pt-BR" b="1" dirty="0" err="1"/>
              <a:t>yesterday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5. </a:t>
            </a:r>
            <a:r>
              <a:rPr lang="pt-BR" dirty="0" err="1"/>
              <a:t>My</a:t>
            </a:r>
            <a:r>
              <a:rPr lang="pt-BR" dirty="0"/>
              <a:t> </a:t>
            </a:r>
            <a:r>
              <a:rPr lang="pt-BR" dirty="0" err="1"/>
              <a:t>family</a:t>
            </a:r>
            <a:r>
              <a:rPr lang="pt-BR" dirty="0"/>
              <a:t> </a:t>
            </a:r>
            <a:r>
              <a:rPr lang="pt-BR" dirty="0" err="1"/>
              <a:t>moved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this</a:t>
            </a:r>
            <a:r>
              <a:rPr lang="pt-BR" dirty="0"/>
              <a:t> </a:t>
            </a:r>
            <a:r>
              <a:rPr lang="pt-BR" dirty="0" err="1"/>
              <a:t>city</a:t>
            </a:r>
            <a:r>
              <a:rPr lang="pt-BR" dirty="0"/>
              <a:t> </a:t>
            </a:r>
            <a:r>
              <a:rPr lang="pt-BR" b="1" dirty="0"/>
              <a:t>in 2019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b="1" dirty="0"/>
              <a:t>9.2. Exemplo de respostas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1. They </a:t>
            </a:r>
            <a:r>
              <a:rPr lang="pt-BR" b="1" dirty="0" err="1"/>
              <a:t>watched</a:t>
            </a:r>
            <a:r>
              <a:rPr lang="pt-BR" dirty="0"/>
              <a:t> a horror </a:t>
            </a:r>
            <a:r>
              <a:rPr lang="pt-BR" dirty="0" err="1"/>
              <a:t>movie</a:t>
            </a:r>
            <a:r>
              <a:rPr lang="pt-BR" dirty="0"/>
              <a:t> </a:t>
            </a:r>
            <a:r>
              <a:rPr lang="pt-BR" b="1" dirty="0" err="1"/>
              <a:t>last</a:t>
            </a:r>
            <a:r>
              <a:rPr lang="pt-BR" b="1" dirty="0"/>
              <a:t> </a:t>
            </a:r>
            <a:r>
              <a:rPr lang="pt-BR" b="1" dirty="0" err="1"/>
              <a:t>night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2. I </a:t>
            </a:r>
            <a:r>
              <a:rPr lang="pt-BR" b="1" dirty="0" err="1"/>
              <a:t>met</a:t>
            </a:r>
            <a:r>
              <a:rPr lang="pt-BR" dirty="0"/>
              <a:t> </a:t>
            </a:r>
            <a:r>
              <a:rPr lang="pt-BR" dirty="0" err="1"/>
              <a:t>my</a:t>
            </a:r>
            <a:r>
              <a:rPr lang="pt-BR" dirty="0"/>
              <a:t> </a:t>
            </a:r>
            <a:r>
              <a:rPr lang="pt-BR" dirty="0" err="1"/>
              <a:t>best</a:t>
            </a:r>
            <a:r>
              <a:rPr lang="pt-BR" dirty="0"/>
              <a:t> friend </a:t>
            </a:r>
            <a:r>
              <a:rPr lang="pt-BR" b="1" dirty="0"/>
              <a:t>a </a:t>
            </a:r>
            <a:r>
              <a:rPr lang="pt-BR" b="1" dirty="0" err="1"/>
              <a:t>week</a:t>
            </a:r>
            <a:r>
              <a:rPr lang="pt-BR" b="1" dirty="0"/>
              <a:t> ago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3. She </a:t>
            </a:r>
            <a:r>
              <a:rPr lang="pt-BR" b="1" dirty="0" err="1"/>
              <a:t>started</a:t>
            </a:r>
            <a:r>
              <a:rPr lang="pt-BR" dirty="0"/>
              <a:t> </a:t>
            </a:r>
            <a:r>
              <a:rPr lang="pt-BR" dirty="0" err="1"/>
              <a:t>her</a:t>
            </a:r>
            <a:r>
              <a:rPr lang="pt-BR" dirty="0"/>
              <a:t> </a:t>
            </a:r>
            <a:r>
              <a:rPr lang="pt-BR" dirty="0" err="1"/>
              <a:t>job</a:t>
            </a:r>
            <a:r>
              <a:rPr lang="pt-BR" dirty="0"/>
              <a:t> </a:t>
            </a:r>
            <a:r>
              <a:rPr lang="pt-BR" b="1" dirty="0"/>
              <a:t>in 2018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4. </a:t>
            </a:r>
            <a:r>
              <a:rPr lang="pt-BR" dirty="0" err="1"/>
              <a:t>We</a:t>
            </a:r>
            <a:r>
              <a:rPr lang="pt-BR" dirty="0"/>
              <a:t> </a:t>
            </a:r>
            <a:r>
              <a:rPr lang="pt-BR" b="1" dirty="0" err="1"/>
              <a:t>traveled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beach</a:t>
            </a:r>
            <a:r>
              <a:rPr lang="pt-BR" dirty="0"/>
              <a:t> </a:t>
            </a:r>
            <a:r>
              <a:rPr lang="pt-BR" b="1" dirty="0" err="1"/>
              <a:t>last</a:t>
            </a:r>
            <a:r>
              <a:rPr lang="pt-BR" b="1" dirty="0"/>
              <a:t> </a:t>
            </a:r>
            <a:r>
              <a:rPr lang="pt-BR" b="1" dirty="0" err="1"/>
              <a:t>year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5. He </a:t>
            </a:r>
            <a:r>
              <a:rPr lang="pt-BR" b="1" dirty="0" err="1"/>
              <a:t>finished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project</a:t>
            </a:r>
            <a:r>
              <a:rPr lang="pt-BR" dirty="0"/>
              <a:t> </a:t>
            </a:r>
            <a:r>
              <a:rPr lang="pt-BR" b="1" dirty="0" err="1"/>
              <a:t>yesterday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b="1" dirty="0"/>
              <a:t>9.3. Exemplo de respostas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a) I go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school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→ I </a:t>
            </a:r>
            <a:r>
              <a:rPr lang="pt-BR" b="1" dirty="0" err="1"/>
              <a:t>went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school</a:t>
            </a:r>
            <a:r>
              <a:rPr lang="pt-BR" dirty="0"/>
              <a:t> </a:t>
            </a:r>
            <a:r>
              <a:rPr lang="pt-BR" b="1" dirty="0" err="1"/>
              <a:t>yesterday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b) She </a:t>
            </a:r>
            <a:r>
              <a:rPr lang="pt-BR" dirty="0" err="1"/>
              <a:t>studies</a:t>
            </a:r>
            <a:r>
              <a:rPr lang="pt-BR" dirty="0"/>
              <a:t> </a:t>
            </a:r>
            <a:r>
              <a:rPr lang="pt-BR" dirty="0" err="1"/>
              <a:t>English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→ She </a:t>
            </a:r>
            <a:r>
              <a:rPr lang="pt-BR" b="1" dirty="0" err="1"/>
              <a:t>studied</a:t>
            </a:r>
            <a:r>
              <a:rPr lang="pt-BR" dirty="0"/>
              <a:t> </a:t>
            </a:r>
            <a:r>
              <a:rPr lang="pt-BR" dirty="0" err="1"/>
              <a:t>English</a:t>
            </a:r>
            <a:r>
              <a:rPr lang="pt-BR" dirty="0"/>
              <a:t> </a:t>
            </a:r>
            <a:r>
              <a:rPr lang="pt-BR" b="1" dirty="0" err="1"/>
              <a:t>last</a:t>
            </a:r>
            <a:r>
              <a:rPr lang="pt-BR" b="1" dirty="0"/>
              <a:t> </a:t>
            </a:r>
            <a:r>
              <a:rPr lang="pt-BR" b="1" dirty="0" err="1"/>
              <a:t>week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c) They </a:t>
            </a:r>
            <a:r>
              <a:rPr lang="pt-BR" dirty="0" err="1"/>
              <a:t>watch</a:t>
            </a:r>
            <a:r>
              <a:rPr lang="pt-BR" dirty="0"/>
              <a:t> TV </a:t>
            </a:r>
            <a:r>
              <a:rPr lang="pt-BR" dirty="0" err="1"/>
              <a:t>every</a:t>
            </a:r>
            <a:r>
              <a:rPr lang="pt-BR" dirty="0"/>
              <a:t> </a:t>
            </a:r>
            <a:r>
              <a:rPr lang="pt-BR" dirty="0" err="1"/>
              <a:t>day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→ They </a:t>
            </a:r>
            <a:r>
              <a:rPr lang="pt-BR" b="1" dirty="0" err="1"/>
              <a:t>watched</a:t>
            </a:r>
            <a:r>
              <a:rPr lang="pt-BR" dirty="0"/>
              <a:t> TV </a:t>
            </a:r>
            <a:r>
              <a:rPr lang="pt-BR" b="1" dirty="0" err="1"/>
              <a:t>yesterday</a:t>
            </a:r>
            <a:r>
              <a:rPr lang="pt-BR" b="1" dirty="0"/>
              <a:t> </a:t>
            </a:r>
            <a:r>
              <a:rPr lang="pt-BR" b="1" dirty="0" err="1"/>
              <a:t>evening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d) </a:t>
            </a:r>
            <a:r>
              <a:rPr lang="pt-BR" dirty="0" err="1"/>
              <a:t>We</a:t>
            </a:r>
            <a:r>
              <a:rPr lang="pt-BR" dirty="0"/>
              <a:t> </a:t>
            </a:r>
            <a:r>
              <a:rPr lang="pt-BR" dirty="0" err="1"/>
              <a:t>eat</a:t>
            </a:r>
            <a:r>
              <a:rPr lang="pt-BR" dirty="0"/>
              <a:t> pizza </a:t>
            </a:r>
            <a:r>
              <a:rPr lang="pt-BR" dirty="0" err="1"/>
              <a:t>on</a:t>
            </a:r>
            <a:r>
              <a:rPr lang="pt-BR" dirty="0"/>
              <a:t> Fridays.</a:t>
            </a:r>
          </a:p>
          <a:p>
            <a:pPr marL="0" indent="0">
              <a:buNone/>
            </a:pPr>
            <a:r>
              <a:rPr lang="pt-BR" dirty="0"/>
              <a:t>→ </a:t>
            </a:r>
            <a:r>
              <a:rPr lang="pt-BR" dirty="0" err="1"/>
              <a:t>We</a:t>
            </a:r>
            <a:r>
              <a:rPr lang="pt-BR" dirty="0"/>
              <a:t> </a:t>
            </a:r>
            <a:r>
              <a:rPr lang="pt-BR" b="1" dirty="0"/>
              <a:t>ate</a:t>
            </a:r>
            <a:r>
              <a:rPr lang="pt-BR" dirty="0"/>
              <a:t> pizza </a:t>
            </a:r>
            <a:r>
              <a:rPr lang="pt-BR" b="1" dirty="0" err="1"/>
              <a:t>two</a:t>
            </a:r>
            <a:r>
              <a:rPr lang="pt-BR" b="1" dirty="0"/>
              <a:t> </a:t>
            </a:r>
            <a:r>
              <a:rPr lang="pt-BR" b="1" dirty="0" err="1"/>
              <a:t>days</a:t>
            </a:r>
            <a:r>
              <a:rPr lang="pt-BR" b="1" dirty="0"/>
              <a:t> ago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e) He </a:t>
            </a:r>
            <a:r>
              <a:rPr lang="pt-BR" dirty="0" err="1"/>
              <a:t>visits</a:t>
            </a:r>
            <a:r>
              <a:rPr lang="pt-BR" dirty="0"/>
              <a:t> </a:t>
            </a:r>
            <a:r>
              <a:rPr lang="pt-BR" dirty="0" err="1"/>
              <a:t>his</a:t>
            </a:r>
            <a:r>
              <a:rPr lang="pt-BR" dirty="0"/>
              <a:t> </a:t>
            </a:r>
            <a:r>
              <a:rPr lang="pt-BR" dirty="0" err="1"/>
              <a:t>grandparents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→ He </a:t>
            </a:r>
            <a:r>
              <a:rPr lang="pt-BR" b="1" dirty="0" err="1"/>
              <a:t>visited</a:t>
            </a:r>
            <a:r>
              <a:rPr lang="pt-BR" dirty="0"/>
              <a:t> </a:t>
            </a:r>
            <a:r>
              <a:rPr lang="pt-BR" dirty="0" err="1"/>
              <a:t>his</a:t>
            </a:r>
            <a:r>
              <a:rPr lang="pt-BR" dirty="0"/>
              <a:t> </a:t>
            </a:r>
            <a:r>
              <a:rPr lang="pt-BR" dirty="0" err="1"/>
              <a:t>grandparents</a:t>
            </a:r>
            <a:r>
              <a:rPr lang="pt-BR" dirty="0"/>
              <a:t> </a:t>
            </a:r>
            <a:r>
              <a:rPr lang="pt-BR" b="1" dirty="0" err="1"/>
              <a:t>last</a:t>
            </a:r>
            <a:r>
              <a:rPr lang="pt-BR" b="1" dirty="0"/>
              <a:t> </a:t>
            </a:r>
            <a:r>
              <a:rPr lang="pt-BR" b="1" dirty="0" err="1"/>
              <a:t>month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29895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3974</Words>
  <Application>Microsoft Office PowerPoint</Application>
  <PresentationFormat>Widescreen</PresentationFormat>
  <Paragraphs>623</Paragraphs>
  <Slides>54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59" baseType="lpstr">
      <vt:lpstr>Aptos</vt:lpstr>
      <vt:lpstr>Aptos Display</vt:lpstr>
      <vt:lpstr>Arial</vt:lpstr>
      <vt:lpstr>Helvetica</vt:lpstr>
      <vt:lpstr>Tema do Office</vt:lpstr>
      <vt:lpstr>SIMPLE PAST </vt:lpstr>
      <vt:lpstr>2. VERBOS REGULARES NO SIMPLE PAST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13. EXERCÍCIOS – DID x WAS / WERE (PARTE 5) Escolha a opção correta (DID, WAS ou WERE)</vt:lpstr>
      <vt:lpstr>14. EXERCÍCIOS – MARCADORES TEMPORAIS (PARTE 6)  Complete com o marcador temporal correto</vt:lpstr>
      <vt:lpstr>14.2. Complete com o verbo no Simple Past e um marcador temporal adequado</vt:lpstr>
      <vt:lpstr>14.2. Complete com o verbo no Simple Past e um marcador temporal adequado</vt:lpstr>
      <vt:lpstr>14.3. Transforme do presente para Simple Past, adicionando um marcador de tempo</vt:lpstr>
      <vt:lpstr>15. GABARITO GERAL 15.1. Gabarito – Questões Iniciais (Parte 1)</vt:lpstr>
      <vt:lpstr>15.2. Gabarito – Parte 2 (Completar verbos)</vt:lpstr>
      <vt:lpstr>15.3. Gabarito – Parte 3 (Negativa e Interrogativa com DID)</vt:lpstr>
      <vt:lpstr>15.4. Gabarito – Parte 4 (Was / Were) Complete com was / were</vt:lpstr>
      <vt:lpstr>Transforme em negativa e interrogativa</vt:lpstr>
      <vt:lpstr>15.5. Gabarito – Parte 5 (Did / Was / Were)</vt:lpstr>
      <vt:lpstr>15.6. Gabarito – Parte 6 (Marcadores temporais)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U. Cesar</dc:creator>
  <cp:lastModifiedBy>U. Cesar</cp:lastModifiedBy>
  <cp:revision>1</cp:revision>
  <dcterms:created xsi:type="dcterms:W3CDTF">2026-05-14T22:51:29Z</dcterms:created>
  <dcterms:modified xsi:type="dcterms:W3CDTF">2026-05-14T23:38:10Z</dcterms:modified>
</cp:coreProperties>
</file>